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4"/>
  </p:notesMasterIdLst>
  <p:handoutMasterIdLst>
    <p:handoutMasterId r:id="rId55"/>
  </p:handoutMasterIdLst>
  <p:sldIdLst>
    <p:sldId id="256" r:id="rId2"/>
    <p:sldId id="327" r:id="rId3"/>
    <p:sldId id="265" r:id="rId4"/>
    <p:sldId id="266" r:id="rId5"/>
    <p:sldId id="267" r:id="rId6"/>
    <p:sldId id="273" r:id="rId7"/>
    <p:sldId id="274" r:id="rId8"/>
    <p:sldId id="277" r:id="rId9"/>
    <p:sldId id="275" r:id="rId10"/>
    <p:sldId id="280" r:id="rId11"/>
    <p:sldId id="281" r:id="rId12"/>
    <p:sldId id="289" r:id="rId13"/>
    <p:sldId id="290" r:id="rId14"/>
    <p:sldId id="291" r:id="rId15"/>
    <p:sldId id="292" r:id="rId16"/>
    <p:sldId id="293" r:id="rId17"/>
    <p:sldId id="288" r:id="rId18"/>
    <p:sldId id="282" r:id="rId19"/>
    <p:sldId id="294" r:id="rId20"/>
    <p:sldId id="296" r:id="rId21"/>
    <p:sldId id="297" r:id="rId22"/>
    <p:sldId id="298" r:id="rId23"/>
    <p:sldId id="309" r:id="rId24"/>
    <p:sldId id="299" r:id="rId25"/>
    <p:sldId id="300" r:id="rId26"/>
    <p:sldId id="301" r:id="rId27"/>
    <p:sldId id="303" r:id="rId28"/>
    <p:sldId id="306" r:id="rId29"/>
    <p:sldId id="307" r:id="rId30"/>
    <p:sldId id="312" r:id="rId31"/>
    <p:sldId id="295" r:id="rId32"/>
    <p:sldId id="283" r:id="rId33"/>
    <p:sldId id="308" r:id="rId34"/>
    <p:sldId id="304" r:id="rId35"/>
    <p:sldId id="313" r:id="rId36"/>
    <p:sldId id="326" r:id="rId37"/>
    <p:sldId id="315" r:id="rId38"/>
    <p:sldId id="305" r:id="rId39"/>
    <p:sldId id="314" r:id="rId40"/>
    <p:sldId id="316" r:id="rId41"/>
    <p:sldId id="318" r:id="rId42"/>
    <p:sldId id="310" r:id="rId43"/>
    <p:sldId id="284" r:id="rId44"/>
    <p:sldId id="319" r:id="rId45"/>
    <p:sldId id="320" r:id="rId46"/>
    <p:sldId id="321" r:id="rId47"/>
    <p:sldId id="322" r:id="rId48"/>
    <p:sldId id="323" r:id="rId49"/>
    <p:sldId id="324" r:id="rId50"/>
    <p:sldId id="269" r:id="rId51"/>
    <p:sldId id="325" r:id="rId52"/>
    <p:sldId id="28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E2252C4-BF2E-47B9-8F63-53D2728C26AD}">
          <p14:sldIdLst>
            <p14:sldId id="256"/>
            <p14:sldId id="327"/>
            <p14:sldId id="265"/>
            <p14:sldId id="266"/>
            <p14:sldId id="267"/>
            <p14:sldId id="273"/>
            <p14:sldId id="274"/>
            <p14:sldId id="277"/>
            <p14:sldId id="275"/>
            <p14:sldId id="280"/>
          </p14:sldIdLst>
        </p14:section>
        <p14:section name="DEMO 1" id="{F9402951-A105-4AFC-A853-DB4B5CF548AB}">
          <p14:sldIdLst>
            <p14:sldId id="281"/>
            <p14:sldId id="289"/>
            <p14:sldId id="290"/>
            <p14:sldId id="291"/>
            <p14:sldId id="292"/>
            <p14:sldId id="293"/>
            <p14:sldId id="288"/>
          </p14:sldIdLst>
        </p14:section>
        <p14:section name="DEMO 2" id="{56846FF5-7441-4322-87A1-E417C5A549E7}">
          <p14:sldIdLst>
            <p14:sldId id="282"/>
            <p14:sldId id="294"/>
            <p14:sldId id="296"/>
            <p14:sldId id="297"/>
            <p14:sldId id="298"/>
            <p14:sldId id="309"/>
            <p14:sldId id="299"/>
            <p14:sldId id="300"/>
            <p14:sldId id="301"/>
            <p14:sldId id="303"/>
            <p14:sldId id="306"/>
            <p14:sldId id="307"/>
            <p14:sldId id="312"/>
            <p14:sldId id="295"/>
          </p14:sldIdLst>
        </p14:section>
        <p14:section name="DEMO 3" id="{7AF659D0-63B5-4374-93E6-242E155F3802}">
          <p14:sldIdLst>
            <p14:sldId id="283"/>
            <p14:sldId id="308"/>
            <p14:sldId id="304"/>
            <p14:sldId id="313"/>
            <p14:sldId id="326"/>
            <p14:sldId id="315"/>
            <p14:sldId id="305"/>
            <p14:sldId id="314"/>
            <p14:sldId id="316"/>
            <p14:sldId id="318"/>
            <p14:sldId id="310"/>
          </p14:sldIdLst>
        </p14:section>
        <p14:section name="BONUS" id="{D606389D-8AEC-4AE3-8719-FBCEEAA9E68C}">
          <p14:sldIdLst>
            <p14:sldId id="284"/>
            <p14:sldId id="319"/>
            <p14:sldId id="320"/>
            <p14:sldId id="321"/>
            <p14:sldId id="322"/>
            <p14:sldId id="323"/>
            <p14:sldId id="324"/>
          </p14:sldIdLst>
        </p14:section>
        <p14:section name="END" id="{3B8EA2EF-4938-46F2-BAB3-F07F9E96AF56}">
          <p14:sldIdLst>
            <p14:sldId id="269"/>
            <p14:sldId id="325"/>
            <p14:sldId id="2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44546A"/>
    <a:srgbClr val="F4B183"/>
    <a:srgbClr val="CB541F"/>
    <a:srgbClr val="024D7C"/>
    <a:srgbClr val="E27F26"/>
    <a:srgbClr val="74C4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56" autoAdjust="0"/>
    <p:restoredTop sz="94614"/>
  </p:normalViewPr>
  <p:slideViewPr>
    <p:cSldViewPr snapToGrid="0" showGuides="1">
      <p:cViewPr varScale="1">
        <p:scale>
          <a:sx n="123" d="100"/>
          <a:sy n="123" d="100"/>
        </p:scale>
        <p:origin x="90" y="25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71" d="100"/>
          <a:sy n="71" d="100"/>
        </p:scale>
        <p:origin x="265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BE6BFE-3CFF-4C6C-9E53-184BBC69E5E5}" type="datetimeFigureOut">
              <a:rPr lang="en-US" smtClean="0"/>
              <a:t>9/28/2021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88375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05C1D3-7D3C-7345-81B7-83ECE6346BB3}" type="datetimeFigureOut">
              <a:rPr lang="en-US" smtClean="0"/>
              <a:t>9/28/2021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338505-BB72-D04B-9DD4-A82E2BFC5914}" type="slidenum">
              <a:rPr lang="en-US" smtClean="0"/>
              <a:t>‹#›</a:t>
            </a:fld>
            <a:endParaRPr lang="en-US"/>
          </a:p>
        </p:txBody>
      </p:sp>
    </p:spTree>
    <p:extLst>
      <p:ext uri="{BB962C8B-B14F-4D97-AF65-F5344CB8AC3E}">
        <p14:creationId xmlns:p14="http://schemas.microsoft.com/office/powerpoint/2010/main" val="1717100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7_Section Header">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767517-88DA-8546-AA5A-BA8D1B6A0175}"/>
              </a:ext>
            </a:extLst>
          </p:cNvPr>
          <p:cNvPicPr>
            <a:picLocks noChangeAspect="1"/>
          </p:cNvPicPr>
          <p:nvPr userDrawn="1"/>
        </p:nvPicPr>
        <p:blipFill>
          <a:blip r:embed="rId2"/>
          <a:stretch>
            <a:fillRect/>
          </a:stretch>
        </p:blipFill>
        <p:spPr>
          <a:xfrm>
            <a:off x="0" y="-52550"/>
            <a:ext cx="12192000" cy="643214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4794" y="425860"/>
            <a:ext cx="2047124" cy="640940"/>
          </a:xfrm>
          <a:prstGeom prst="rect">
            <a:avLst/>
          </a:prstGeom>
        </p:spPr>
      </p:pic>
      <p:sp>
        <p:nvSpPr>
          <p:cNvPr id="9" name="Google Shape;12;p7">
            <a:extLst>
              <a:ext uri="{FF2B5EF4-FFF2-40B4-BE49-F238E27FC236}">
                <a16:creationId xmlns:a16="http://schemas.microsoft.com/office/drawing/2014/main" id="{FFC598CC-3607-6449-BBAC-8801B219AC91}"/>
              </a:ext>
            </a:extLst>
          </p:cNvPr>
          <p:cNvSpPr txBox="1">
            <a:spLocks noGrp="1"/>
          </p:cNvSpPr>
          <p:nvPr>
            <p:ph type="dt" idx="2"/>
          </p:nvPr>
        </p:nvSpPr>
        <p:spPr>
          <a:xfrm>
            <a:off x="411460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645C2BB6-EC84-984C-976E-5B6DC56DC5F8}"/>
              </a:ext>
            </a:extLst>
          </p:cNvPr>
          <p:cNvSpPr txBox="1">
            <a:spLocks noGrp="1"/>
          </p:cNvSpPr>
          <p:nvPr>
            <p:ph type="sldNum" idx="4"/>
          </p:nvPr>
        </p:nvSpPr>
        <p:spPr>
          <a:xfrm>
            <a:off x="599364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
        <p:nvSpPr>
          <p:cNvPr id="6" name="Title 1">
            <a:extLst>
              <a:ext uri="{FF2B5EF4-FFF2-40B4-BE49-F238E27FC236}">
                <a16:creationId xmlns:a16="http://schemas.microsoft.com/office/drawing/2014/main" id="{F930BDA7-A8D2-2A46-9C1D-5609777B6048}"/>
              </a:ext>
            </a:extLst>
          </p:cNvPr>
          <p:cNvSpPr>
            <a:spLocks noGrp="1"/>
          </p:cNvSpPr>
          <p:nvPr>
            <p:ph type="title" hasCustomPrompt="1"/>
          </p:nvPr>
        </p:nvSpPr>
        <p:spPr>
          <a:xfrm>
            <a:off x="720676" y="1270001"/>
            <a:ext cx="10767024" cy="2105341"/>
          </a:xfrm>
          <a:prstGeom prst="rect">
            <a:avLst/>
          </a:prstGeom>
        </p:spPr>
        <p:txBody>
          <a:bodyPr anchor="b">
            <a:noAutofit/>
          </a:bodyPr>
          <a:lstStyle>
            <a:lvl1pPr>
              <a:defRPr sz="500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1382060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8_Section Header">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767517-88DA-8546-AA5A-BA8D1B6A0175}"/>
              </a:ext>
            </a:extLst>
          </p:cNvPr>
          <p:cNvPicPr>
            <a:picLocks noChangeAspect="1"/>
          </p:cNvPicPr>
          <p:nvPr userDrawn="1"/>
        </p:nvPicPr>
        <p:blipFill>
          <a:blip r:embed="rId2"/>
          <a:stretch>
            <a:fillRect/>
          </a:stretch>
        </p:blipFill>
        <p:spPr>
          <a:xfrm>
            <a:off x="0" y="-52550"/>
            <a:ext cx="12192000" cy="691055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4794" y="425860"/>
            <a:ext cx="2047124" cy="640940"/>
          </a:xfrm>
          <a:prstGeom prst="rect">
            <a:avLst/>
          </a:prstGeom>
        </p:spPr>
      </p:pic>
      <p:sp>
        <p:nvSpPr>
          <p:cNvPr id="9" name="Google Shape;12;p7">
            <a:extLst>
              <a:ext uri="{FF2B5EF4-FFF2-40B4-BE49-F238E27FC236}">
                <a16:creationId xmlns:a16="http://schemas.microsoft.com/office/drawing/2014/main" id="{FFC598CC-3607-6449-BBAC-8801B219AC91}"/>
              </a:ext>
            </a:extLst>
          </p:cNvPr>
          <p:cNvSpPr txBox="1">
            <a:spLocks noGrp="1"/>
          </p:cNvSpPr>
          <p:nvPr>
            <p:ph type="dt" idx="2"/>
          </p:nvPr>
        </p:nvSpPr>
        <p:spPr>
          <a:xfrm>
            <a:off x="93662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645C2BB6-EC84-984C-976E-5B6DC56DC5F8}"/>
              </a:ext>
            </a:extLst>
          </p:cNvPr>
          <p:cNvSpPr txBox="1">
            <a:spLocks noGrp="1"/>
          </p:cNvSpPr>
          <p:nvPr>
            <p:ph type="sldNum" idx="4"/>
          </p:nvPr>
        </p:nvSpPr>
        <p:spPr>
          <a:xfrm>
            <a:off x="112452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
        <p:nvSpPr>
          <p:cNvPr id="6" name="Title 1">
            <a:extLst>
              <a:ext uri="{FF2B5EF4-FFF2-40B4-BE49-F238E27FC236}">
                <a16:creationId xmlns:a16="http://schemas.microsoft.com/office/drawing/2014/main" id="{F930BDA7-A8D2-2A46-9C1D-5609777B6048}"/>
              </a:ext>
            </a:extLst>
          </p:cNvPr>
          <p:cNvSpPr>
            <a:spLocks noGrp="1"/>
          </p:cNvSpPr>
          <p:nvPr>
            <p:ph type="title" hasCustomPrompt="1"/>
          </p:nvPr>
        </p:nvSpPr>
        <p:spPr>
          <a:xfrm>
            <a:off x="720676" y="1270001"/>
            <a:ext cx="10767024" cy="2105341"/>
          </a:xfrm>
          <a:prstGeom prst="rect">
            <a:avLst/>
          </a:prstGeom>
        </p:spPr>
        <p:txBody>
          <a:bodyPr anchor="b">
            <a:noAutofit/>
          </a:bodyPr>
          <a:lstStyle>
            <a:lvl1pPr>
              <a:defRPr sz="5000">
                <a:solidFill>
                  <a:schemeClr val="bg1"/>
                </a:solidFill>
                <a:latin typeface="+mj-lt"/>
              </a:defRPr>
            </a:lvl1pPr>
          </a:lstStyle>
          <a:p>
            <a:r>
              <a:rPr lang="en-US" dirty="0"/>
              <a:t>CLICK TO EDIT MASTER TITLE STYLE</a:t>
            </a:r>
          </a:p>
        </p:txBody>
      </p:sp>
      <p:pic>
        <p:nvPicPr>
          <p:cNvPr id="12" name="Picture 11">
            <a:extLst>
              <a:ext uri="{FF2B5EF4-FFF2-40B4-BE49-F238E27FC236}">
                <a16:creationId xmlns:a16="http://schemas.microsoft.com/office/drawing/2014/main" id="{EAF593A7-C4F8-FD44-A193-688913A39A9A}"/>
              </a:ext>
            </a:extLst>
          </p:cNvPr>
          <p:cNvPicPr>
            <a:picLocks noChangeAspect="1"/>
          </p:cNvPicPr>
          <p:nvPr userDrawn="1"/>
        </p:nvPicPr>
        <p:blipFill>
          <a:blip r:embed="rId4"/>
          <a:stretch>
            <a:fillRect/>
          </a:stretch>
        </p:blipFill>
        <p:spPr>
          <a:xfrm>
            <a:off x="795104" y="5699304"/>
            <a:ext cx="1843923" cy="816170"/>
          </a:xfrm>
          <a:prstGeom prst="rect">
            <a:avLst/>
          </a:prstGeom>
        </p:spPr>
      </p:pic>
    </p:spTree>
    <p:extLst>
      <p:ext uri="{BB962C8B-B14F-4D97-AF65-F5344CB8AC3E}">
        <p14:creationId xmlns:p14="http://schemas.microsoft.com/office/powerpoint/2010/main" val="226471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p>
            <a:r>
              <a:rPr lang="en-US" dirty="0"/>
              <a:t>CLICK TO EDIT MASTER TITLE STYLE</a:t>
            </a:r>
          </a:p>
        </p:txBody>
      </p:sp>
      <p:sp>
        <p:nvSpPr>
          <p:cNvPr id="7" name="Content Placeholder 6"/>
          <p:cNvSpPr>
            <a:spLocks noGrp="1"/>
          </p:cNvSpPr>
          <p:nvPr>
            <p:ph sz="quarter" idx="12"/>
          </p:nvPr>
        </p:nvSpPr>
        <p:spPr>
          <a:xfrm>
            <a:off x="838200" y="1610469"/>
            <a:ext cx="10515600" cy="4213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Google Shape;12;p7">
            <a:extLst>
              <a:ext uri="{FF2B5EF4-FFF2-40B4-BE49-F238E27FC236}">
                <a16:creationId xmlns:a16="http://schemas.microsoft.com/office/drawing/2014/main" id="{6F489052-5858-2A47-929D-39278E5EA1B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F03A8BFD-CAA9-7D45-925B-4B81127FB1F7}"/>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6" name="Picture 5">
            <a:extLst>
              <a:ext uri="{FF2B5EF4-FFF2-40B4-BE49-F238E27FC236}">
                <a16:creationId xmlns:a16="http://schemas.microsoft.com/office/drawing/2014/main" id="{EBD3DFE0-6CA8-EC41-B2C8-ED5D8E3F01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FC802BFC-6066-7B45-AD78-CDC0A12C6377}"/>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3397017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lvl1pPr marL="0" indent="0" algn="ctr" rtl="0">
              <a:lnSpc>
                <a:spcPct val="90000"/>
              </a:lnSpc>
              <a:spcBef>
                <a:spcPts val="0"/>
              </a:spcBef>
              <a:spcAft>
                <a:spcPts val="0"/>
              </a:spcAft>
              <a:buClr>
                <a:schemeClr val="dk1"/>
              </a:buClr>
              <a:buSzPts val="2400"/>
              <a:buNone/>
              <a:defRPr>
                <a:latin typeface="+mn-lt"/>
              </a:defRPr>
            </a:lvl1pPr>
          </a:lstStyle>
          <a:p>
            <a:pPr marL="0" lvl="0" indent="0" algn="ctr" rtl="0">
              <a:lnSpc>
                <a:spcPct val="90000"/>
              </a:lnSpc>
              <a:spcBef>
                <a:spcPts val="0"/>
              </a:spcBef>
              <a:spcAft>
                <a:spcPts val="0"/>
              </a:spcAft>
              <a:buClr>
                <a:schemeClr val="dk1"/>
              </a:buClr>
              <a:buSzPts val="2400"/>
              <a:buNone/>
            </a:pPr>
            <a:r>
              <a:rPr lang="en-US" sz="4000" b="1" dirty="0"/>
              <a:t>SOA Antitrust Compliance Guidelines</a:t>
            </a:r>
            <a:endParaRPr lang="en-US" sz="4000" dirty="0"/>
          </a:p>
        </p:txBody>
      </p:sp>
      <p:sp>
        <p:nvSpPr>
          <p:cNvPr id="3" name="TextBox 2">
            <a:extLst>
              <a:ext uri="{FF2B5EF4-FFF2-40B4-BE49-F238E27FC236}">
                <a16:creationId xmlns:a16="http://schemas.microsoft.com/office/drawing/2014/main" id="{A1D2E6CD-5A5E-7942-8BFF-ED585A1E3A2B}"/>
              </a:ext>
            </a:extLst>
          </p:cNvPr>
          <p:cNvSpPr txBox="1"/>
          <p:nvPr userDrawn="1"/>
        </p:nvSpPr>
        <p:spPr>
          <a:xfrm>
            <a:off x="838200" y="1727200"/>
            <a:ext cx="10515600" cy="4154984"/>
          </a:xfrm>
          <a:prstGeom prst="rect">
            <a:avLst/>
          </a:prstGeom>
          <a:noFill/>
        </p:spPr>
        <p:txBody>
          <a:bodyPr wrap="square" rtlCol="0">
            <a:spAutoFit/>
          </a:bodyPr>
          <a:lstStyle/>
          <a:p>
            <a:r>
              <a:rPr lang="en-US" sz="1100" kern="1200" dirty="0">
                <a:solidFill>
                  <a:schemeClr val="tx1"/>
                </a:solidFill>
                <a:effectLst/>
                <a:latin typeface="+mn-lt"/>
                <a:ea typeface="+mn-ea"/>
                <a:cs typeface="+mn-cs"/>
              </a:rPr>
              <a:t>Active participation in the Society of Actuaries is an important aspect of membership.  While the positive contributions of professional societies and associations are well-recognized and encouraged, association activities are vulnerable to close antitrust scrutiny.  By their very nature, associations bring together industry competitors and other market participants.  </a:t>
            </a:r>
          </a:p>
          <a:p>
            <a:r>
              <a:rPr lang="en-US" sz="1100" kern="1200" dirty="0">
                <a:solidFill>
                  <a:schemeClr val="tx1"/>
                </a:solidFill>
                <a:effectLst/>
                <a:latin typeface="+mn-lt"/>
                <a:ea typeface="+mn-ea"/>
                <a:cs typeface="+mn-cs"/>
              </a:rPr>
              <a:t>The United States antitrust laws aim to protect consumers by preserving the free economy and prohibiting anti-competitive business practices; they promote competition.  There are both state and federal antitrust laws, although state antitrust laws closely follow federal law.  The Sherman Act, is the primary U.S. antitrust law pertaining to association activities.   The Sherman Act prohibits every contract, combination or conspiracy that places an unreasonable restraint on trade.  There are, however, some activities that are illegal under all circumstances, such as price fixing, market allocation and collusive bidding.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There is no safe harbor under the antitrust law for professional association activities.  Therefore, association meeting participants should refrain from discussing any activity that could potentially be construed as having an anti-competitive effect. Discussions relating to product or service pricing, market allocations, membership restrictions, product standardization or other conditions on trade could arguably be perceived as a restraint on trade and may expose the SOA and its members to antitrust enforcement procedures.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While participating in all SOA in person meetings, webinars, teleconferences or side discussions, you should avoid discussing competitively sensitive information with competitors and follow these guidelines:</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discuss prices for services or products or anything else that might affect prices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discuss what you or other entities plan to do in a particular geographic or product markets or with particular customers.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speak on behalf of the SOA or any of its committees unless specifically authorized to do so.</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leave a meeting where any anticompetitive pricing or market allocation discussion occurs.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alert SOA staff and/or legal counsel to any concerning discussions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consult with legal counsel before raising any matter or making a statement that may involve competitively sensitive information.</a:t>
            </a:r>
          </a:p>
          <a:p>
            <a:pPr lvl="0"/>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Adherence to these guidelines involves not only avoidance of antitrust violations, but avoidance of behavior which might be so construed.  These guidelines only provide an overview of prohibited activities.  SOA legal counsel reviews meeting agenda and materials as deemed appropriate and any discussion that departs from the formal agenda should be scrutinized carefully.  Antitrust compliance is everyone’s responsibility; however, please seek legal counsel if you have any questions or concerns.</a:t>
            </a:r>
          </a:p>
        </p:txBody>
      </p:sp>
      <p:sp>
        <p:nvSpPr>
          <p:cNvPr id="6" name="Google Shape;12;p7">
            <a:extLst>
              <a:ext uri="{FF2B5EF4-FFF2-40B4-BE49-F238E27FC236}">
                <a16:creationId xmlns:a16="http://schemas.microsoft.com/office/drawing/2014/main" id="{AF965BB6-1239-8F4D-AB46-1CB47EC2F21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2E9CA571-A41D-A84F-BEF9-24438584D8FD}"/>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8" name="Picture 7">
            <a:extLst>
              <a:ext uri="{FF2B5EF4-FFF2-40B4-BE49-F238E27FC236}">
                <a16:creationId xmlns:a16="http://schemas.microsoft.com/office/drawing/2014/main" id="{7748435B-4069-0C40-89A6-1F8C2E0CD0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1FA0967D-4C57-BC41-82D9-E98B5BA0C73B}"/>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1787091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lvl1pPr marL="0" indent="0" algn="ctr" rtl="0">
              <a:lnSpc>
                <a:spcPct val="90000"/>
              </a:lnSpc>
              <a:spcBef>
                <a:spcPts val="0"/>
              </a:spcBef>
              <a:spcAft>
                <a:spcPts val="0"/>
              </a:spcAft>
              <a:buClr>
                <a:schemeClr val="dk1"/>
              </a:buClr>
              <a:buSzPts val="2400"/>
              <a:buNone/>
              <a:defRPr>
                <a:latin typeface="+mn-lt"/>
              </a:defRPr>
            </a:lvl1pPr>
          </a:lstStyle>
          <a:p>
            <a:pPr marL="0" lvl="0" indent="0" algn="ctr" rtl="0">
              <a:lnSpc>
                <a:spcPct val="90000"/>
              </a:lnSpc>
              <a:spcBef>
                <a:spcPts val="0"/>
              </a:spcBef>
              <a:spcAft>
                <a:spcPts val="0"/>
              </a:spcAft>
              <a:buClr>
                <a:schemeClr val="dk1"/>
              </a:buClr>
              <a:buSzPts val="2400"/>
              <a:buNone/>
            </a:pPr>
            <a:r>
              <a:rPr lang="en-US" sz="4000" b="1" dirty="0"/>
              <a:t>Presentation Disclaimer</a:t>
            </a:r>
            <a:endParaRPr lang="en-US" sz="4000" dirty="0"/>
          </a:p>
        </p:txBody>
      </p:sp>
      <p:sp>
        <p:nvSpPr>
          <p:cNvPr id="3" name="TextBox 2">
            <a:extLst>
              <a:ext uri="{FF2B5EF4-FFF2-40B4-BE49-F238E27FC236}">
                <a16:creationId xmlns:a16="http://schemas.microsoft.com/office/drawing/2014/main" id="{A1D2E6CD-5A5E-7942-8BFF-ED585A1E3A2B}"/>
              </a:ext>
            </a:extLst>
          </p:cNvPr>
          <p:cNvSpPr txBox="1"/>
          <p:nvPr userDrawn="1"/>
        </p:nvSpPr>
        <p:spPr>
          <a:xfrm>
            <a:off x="1534160" y="1727200"/>
            <a:ext cx="8991600" cy="3939540"/>
          </a:xfrm>
          <a:prstGeom prst="rect">
            <a:avLst/>
          </a:prstGeom>
          <a:noFill/>
        </p:spPr>
        <p:txBody>
          <a:bodyPr wrap="square" rtlCol="0">
            <a:spAutoFit/>
          </a:bodyPr>
          <a:lstStyle/>
          <a:p>
            <a:pPr algn="ctr">
              <a:lnSpc>
                <a:spcPct val="100000"/>
              </a:lnSpc>
            </a:pPr>
            <a:r>
              <a:rPr lang="en-US" sz="2500" i="1" kern="1200" dirty="0">
                <a:solidFill>
                  <a:schemeClr val="tx1"/>
                </a:solidFill>
                <a:effectLst/>
                <a:latin typeface="+mn-lt"/>
                <a:ea typeface="+mn-ea"/>
                <a:cs typeface="+mn-cs"/>
              </a:rPr>
              <a:t>Presentations are intended for educational purposes only and do not replace independent professional judgment.  Statements of fact and opinions expressed are those of the participants individually and, unless expressly stated to the contrary, are not the opinion or position of the Society of Actuaries, its cosponsors or its committees.  The Society of Actuaries does not endorse or approve, and assumes no responsibility for, the content, accuracy or completeness of the information presented.  Attendees should note that the sessions are audio-recorded and may be published in various media, including print, audio and video formats without further notice.</a:t>
            </a:r>
            <a:endParaRPr lang="en-US" sz="2500" kern="1200" dirty="0">
              <a:solidFill>
                <a:schemeClr val="tx1"/>
              </a:solidFill>
              <a:effectLst/>
              <a:latin typeface="+mn-lt"/>
              <a:ea typeface="+mn-ea"/>
              <a:cs typeface="+mn-cs"/>
            </a:endParaRPr>
          </a:p>
        </p:txBody>
      </p:sp>
      <p:sp>
        <p:nvSpPr>
          <p:cNvPr id="6" name="Google Shape;12;p7">
            <a:extLst>
              <a:ext uri="{FF2B5EF4-FFF2-40B4-BE49-F238E27FC236}">
                <a16:creationId xmlns:a16="http://schemas.microsoft.com/office/drawing/2014/main" id="{CB8E2B56-1ED9-5E4A-A9CB-4AEE4842E03B}"/>
              </a:ext>
            </a:extLst>
          </p:cNvPr>
          <p:cNvSpPr txBox="1">
            <a:spLocks noGrp="1"/>
          </p:cNvSpPr>
          <p:nvPr>
            <p:ph type="dt" idx="2"/>
          </p:nvPr>
        </p:nvSpPr>
        <p:spPr>
          <a:xfrm>
            <a:off x="421696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44426058-1518-0F40-8520-5F1A6DACC36D}"/>
              </a:ext>
            </a:extLst>
          </p:cNvPr>
          <p:cNvSpPr txBox="1">
            <a:spLocks noGrp="1"/>
          </p:cNvSpPr>
          <p:nvPr>
            <p:ph type="sldNum" idx="4"/>
          </p:nvPr>
        </p:nvSpPr>
        <p:spPr>
          <a:xfrm>
            <a:off x="609600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13" name="Picture 12">
            <a:extLst>
              <a:ext uri="{FF2B5EF4-FFF2-40B4-BE49-F238E27FC236}">
                <a16:creationId xmlns:a16="http://schemas.microsoft.com/office/drawing/2014/main" id="{165C2375-B79F-EC48-9BF4-251FB1294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4" name="Picture 13">
            <a:extLst>
              <a:ext uri="{FF2B5EF4-FFF2-40B4-BE49-F238E27FC236}">
                <a16:creationId xmlns:a16="http://schemas.microsoft.com/office/drawing/2014/main" id="{FC3F0558-D775-AC47-8943-2583E6E46C88}"/>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3145659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5F046D-1201-A840-B73D-25A0B3A79B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72" y="0"/>
            <a:ext cx="12176256" cy="6858000"/>
          </a:xfrm>
          <a:prstGeom prst="rect">
            <a:avLst/>
          </a:prstGeom>
        </p:spPr>
      </p:pic>
    </p:spTree>
    <p:extLst>
      <p:ext uri="{BB962C8B-B14F-4D97-AF65-F5344CB8AC3E}">
        <p14:creationId xmlns:p14="http://schemas.microsoft.com/office/powerpoint/2010/main" val="3632745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8D37DA-F47C-4942-B55B-A3A240ACB192}"/>
              </a:ext>
            </a:extLst>
          </p:cNvPr>
          <p:cNvPicPr>
            <a:picLocks noChangeAspect="1"/>
          </p:cNvPicPr>
          <p:nvPr userDrawn="1"/>
        </p:nvPicPr>
        <p:blipFill>
          <a:blip r:embed="rId8"/>
          <a:stretch>
            <a:fillRect/>
          </a:stretch>
        </p:blipFill>
        <p:spPr>
          <a:xfrm rot="10800000">
            <a:off x="0" y="6380479"/>
            <a:ext cx="12192000" cy="477521"/>
          </a:xfrm>
          <a:prstGeom prst="rect">
            <a:avLst/>
          </a:prstGeom>
        </p:spPr>
      </p:pic>
      <p:sp>
        <p:nvSpPr>
          <p:cNvPr id="13" name="Title Placeholder 1"/>
          <p:cNvSpPr>
            <a:spLocks noGrp="1"/>
          </p:cNvSpPr>
          <p:nvPr>
            <p:ph type="title"/>
          </p:nvPr>
        </p:nvSpPr>
        <p:spPr>
          <a:xfrm>
            <a:off x="838200" y="333483"/>
            <a:ext cx="10515600" cy="12769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4" name="Text Placeholder 2"/>
          <p:cNvSpPr>
            <a:spLocks noGrp="1"/>
          </p:cNvSpPr>
          <p:nvPr>
            <p:ph type="body" idx="1"/>
          </p:nvPr>
        </p:nvSpPr>
        <p:spPr>
          <a:xfrm>
            <a:off x="838200" y="1610470"/>
            <a:ext cx="10515600" cy="404223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Google Shape;12;p7">
            <a:extLst>
              <a:ext uri="{FF2B5EF4-FFF2-40B4-BE49-F238E27FC236}">
                <a16:creationId xmlns:a16="http://schemas.microsoft.com/office/drawing/2014/main" id="{F5211A91-DB2A-4649-982B-2C653AB1E870}"/>
              </a:ext>
            </a:extLst>
          </p:cNvPr>
          <p:cNvSpPr txBox="1">
            <a:spLocks noGrp="1"/>
          </p:cNvSpPr>
          <p:nvPr>
            <p:ph type="dt" idx="2"/>
          </p:nvPr>
        </p:nvSpPr>
        <p:spPr>
          <a:xfrm>
            <a:off x="412511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7582465E-6BB4-9D4A-898F-172C5554D8D8}"/>
              </a:ext>
            </a:extLst>
          </p:cNvPr>
          <p:cNvSpPr txBox="1">
            <a:spLocks noGrp="1"/>
          </p:cNvSpPr>
          <p:nvPr>
            <p:ph type="sldNum" idx="4"/>
          </p:nvPr>
        </p:nvSpPr>
        <p:spPr>
          <a:xfrm>
            <a:off x="600415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Tree>
    <p:extLst>
      <p:ext uri="{BB962C8B-B14F-4D97-AF65-F5344CB8AC3E}">
        <p14:creationId xmlns:p14="http://schemas.microsoft.com/office/powerpoint/2010/main" val="603023028"/>
      </p:ext>
    </p:extLst>
  </p:cSld>
  <p:clrMap bg1="lt1" tx1="dk1" bg2="lt2" tx2="dk2" accent1="accent1" accent2="accent2" accent3="accent3" accent4="accent4" accent5="accent5" accent6="accent6" hlink="hlink" folHlink="folHlink"/>
  <p:sldLayoutIdLst>
    <p:sldLayoutId id="2147483725" r:id="rId1"/>
    <p:sldLayoutId id="2147483733" r:id="rId2"/>
    <p:sldLayoutId id="2147483726" r:id="rId3"/>
    <p:sldLayoutId id="2147483731" r:id="rId4"/>
    <p:sldLayoutId id="2147483732" r:id="rId5"/>
    <p:sldLayoutId id="2147483729" r:id="rId6"/>
  </p:sldLayoutIdLst>
  <p:hf hdr="0" dt="0"/>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0.svg"/><Relationship Id="rId5" Type="http://schemas.openxmlformats.org/officeDocument/2006/relationships/image" Target="../media/image10.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4.png"/><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9.emf"/><Relationship Id="rId2" Type="http://schemas.openxmlformats.org/officeDocument/2006/relationships/image" Target="../media/image12.emf"/><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emf"/><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hyperlink" Target="https://rstudio.com/products/rstudio/download" TargetMode="External"/><Relationship Id="rId7" Type="http://schemas.openxmlformats.org/officeDocument/2006/relationships/hyperlink" Target="https://docs.microsoft.com/en-us/sql/t-sql/statements/create-external-library-transact-sql?view=sql-server-ver15" TargetMode="External"/><Relationship Id="rId2" Type="http://schemas.openxmlformats.org/officeDocument/2006/relationships/hyperlink" Target="https://github.com/hfleitas/SOA-BackToBasicsAnalyticsForActuaries" TargetMode="External"/><Relationship Id="rId1" Type="http://schemas.openxmlformats.org/officeDocument/2006/relationships/slideLayout" Target="../slideLayouts/slideLayout3.xml"/><Relationship Id="rId6" Type="http://schemas.openxmlformats.org/officeDocument/2006/relationships/hyperlink" Target="https://docs.microsoft.com/en-us/sql/machine-learning/concepts/extension-r?view=sql-server-ver15#r-scripts-executed-from-sql-server-in-database" TargetMode="External"/><Relationship Id="rId5" Type="http://schemas.openxmlformats.org/officeDocument/2006/relationships/hyperlink" Target="https://docs.microsoft.com/en-us/sql/machine-learning/install/sql-machine-learning-services-windows-install?view=sql-server-ver15" TargetMode="External"/><Relationship Id="rId4" Type="http://schemas.openxmlformats.org/officeDocument/2006/relationships/hyperlink" Target="https://stackoverflow.com/questions/3932864/reading-data-from-microsoft-sql-server-into-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hyperlink" Target="https://linkedin.com/in/brentcarpenetti" TargetMode="Externa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azure/devops/pipelines/get-started/pipelines-get-started"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1.svg"/><Relationship Id="rId5" Type="http://schemas.openxmlformats.org/officeDocument/2006/relationships/image" Target="../media/image29.png"/><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hyperlink" Target="https://docs.microsoft.com/azure/devops/pipelines/targets/azure-sqldb" TargetMode="External"/><Relationship Id="rId3" Type="http://schemas.openxmlformats.org/officeDocument/2006/relationships/hyperlink" Target="https://azure.microsoft.com/en-us/services/devops/boards/" TargetMode="External"/><Relationship Id="rId7" Type="http://schemas.openxmlformats.org/officeDocument/2006/relationships/hyperlink" Target="https://microsoft.github.io/PartsUnlimited/iac/200.2x-IaC-CDAzureSQLdbwithVSTSandVS.html" TargetMode="External"/><Relationship Id="rId2" Type="http://schemas.openxmlformats.org/officeDocument/2006/relationships/hyperlink" Target="https://docs.microsoft.com/en-us/azure/devops/boards/get-started/what-is-azure-boards?view=azure-devops&amp;tabs=agile-process" TargetMode="External"/><Relationship Id="rId1" Type="http://schemas.openxmlformats.org/officeDocument/2006/relationships/slideLayout" Target="../slideLayouts/slideLayout3.xml"/><Relationship Id="rId6" Type="http://schemas.openxmlformats.org/officeDocument/2006/relationships/hyperlink" Target="https://azure.microsoft.com/en-us/services/devops/pipelines/" TargetMode="External"/><Relationship Id="rId5" Type="http://schemas.openxmlformats.org/officeDocument/2006/relationships/hyperlink" Target="https://azure.microsoft.com/en-us/services/devops/repos/" TargetMode="External"/><Relationship Id="rId4" Type="http://schemas.openxmlformats.org/officeDocument/2006/relationships/hyperlink" Target="https://docs.github.com/en/issues/organizing-your-work-with-project-boards/managing-project-boards/about-project-boards" TargetMode="External"/><Relationship Id="rId9" Type="http://schemas.openxmlformats.org/officeDocument/2006/relationships/hyperlink" Target="https://docs.microsoft.com/sql/azure-data-studio/download-azure-data-studi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azure/data-factory/solution-templates-introduction" TargetMode="External"/><Relationship Id="rId2" Type="http://schemas.openxmlformats.org/officeDocument/2006/relationships/hyperlink" Target="https://github.com/hfleitas/rig/blob/master/pipeline/Primer.json" TargetMode="External"/><Relationship Id="rId1" Type="http://schemas.openxmlformats.org/officeDocument/2006/relationships/slideLayout" Target="../slideLayouts/slideLayout3.xml"/><Relationship Id="rId5" Type="http://schemas.openxmlformats.org/officeDocument/2006/relationships/hyperlink" Target="https://docs.microsoft.com/en-us/azure/synapse-analytics/sql/develop-stored-procedures" TargetMode="External"/><Relationship Id="rId4" Type="http://schemas.openxmlformats.org/officeDocument/2006/relationships/hyperlink" Target="https://docs.microsoft.com/en-us/learn/browse/?terms=synapse&amp;resource_type=learning%20path"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hfleitas/AzureSynapseForActuaries/blob/main/SolvencyIIUseCase.pdf"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linkedin.com/in/brentcarpenetti" TargetMode="External"/><Relationship Id="rId2" Type="http://schemas.openxmlformats.org/officeDocument/2006/relationships/hyperlink" Target="https://github.com/hfleitas/AzureSynapseForActuaries/blob/main/SolvencyIIUseCase.pdf" TargetMode="Externa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hyperlink" Target="https://aka.ms/hira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support.microsoft.com/en-us/office/excel-specifications-and-limits-1672b34d-7043-467e-8e27-269d656771c3"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8;p1">
            <a:extLst>
              <a:ext uri="{FF2B5EF4-FFF2-40B4-BE49-F238E27FC236}">
                <a16:creationId xmlns:a16="http://schemas.microsoft.com/office/drawing/2014/main" id="{E52B1272-1E1D-784A-A60E-102E499291F8}"/>
              </a:ext>
            </a:extLst>
          </p:cNvPr>
          <p:cNvSpPr txBox="1">
            <a:spLocks/>
          </p:cNvSpPr>
          <p:nvPr/>
        </p:nvSpPr>
        <p:spPr>
          <a:xfrm>
            <a:off x="897272" y="2687306"/>
            <a:ext cx="9014824" cy="2223128"/>
          </a:xfrm>
          <a:prstGeom prst="rect">
            <a:avLst/>
          </a:prstGeom>
          <a:noFill/>
          <a:ln>
            <a:noFill/>
          </a:ln>
        </p:spPr>
        <p:txBody>
          <a:bodyPr spcFirstLastPara="1" wrap="square" lIns="91425" tIns="45700" rIns="91425" bIns="45700" anchor="b" anchorCtr="0">
            <a:no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stStyle>
          <a:p>
            <a:pPr>
              <a:buSzPts val="3600"/>
            </a:pPr>
            <a:r>
              <a:rPr lang="en-US" sz="5700" dirty="0">
                <a:solidFill>
                  <a:schemeClr val="bg1"/>
                </a:solidFill>
              </a:rPr>
              <a:t>Azure Synapse for Actuaries</a:t>
            </a:r>
            <a:br>
              <a:rPr lang="en-US" sz="5700" dirty="0">
                <a:solidFill>
                  <a:schemeClr val="bg1"/>
                </a:solidFill>
              </a:rPr>
            </a:br>
            <a:r>
              <a:rPr lang="en-US" sz="3600" dirty="0">
                <a:solidFill>
                  <a:schemeClr val="bg1"/>
                </a:solidFill>
              </a:rPr>
              <a:t>Solvency II Use Case</a:t>
            </a:r>
          </a:p>
          <a:p>
            <a:pPr>
              <a:buSzPts val="3600"/>
            </a:pPr>
            <a:endParaRPr lang="en-US" sz="3600" dirty="0">
              <a:solidFill>
                <a:schemeClr val="bg1"/>
              </a:solidFill>
            </a:endParaRPr>
          </a:p>
          <a:p>
            <a:pPr>
              <a:buSzPts val="3600"/>
            </a:pPr>
            <a:endParaRPr lang="en-US" sz="3600" dirty="0">
              <a:solidFill>
                <a:schemeClr val="bg1"/>
              </a:solidFill>
            </a:endParaRPr>
          </a:p>
        </p:txBody>
      </p:sp>
      <p:sp>
        <p:nvSpPr>
          <p:cNvPr id="7" name="Google Shape;70;p1">
            <a:extLst>
              <a:ext uri="{FF2B5EF4-FFF2-40B4-BE49-F238E27FC236}">
                <a16:creationId xmlns:a16="http://schemas.microsoft.com/office/drawing/2014/main" id="{403CB82E-8066-974A-A123-CB0DE265416A}"/>
              </a:ext>
            </a:extLst>
          </p:cNvPr>
          <p:cNvSpPr txBox="1">
            <a:spLocks/>
          </p:cNvSpPr>
          <p:nvPr/>
        </p:nvSpPr>
        <p:spPr>
          <a:xfrm>
            <a:off x="7492342" y="5046613"/>
            <a:ext cx="6007273" cy="1368371"/>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300"/>
              <a:buFont typeface="Arial" panose="020B0604020202020204" pitchFamily="34" charset="0"/>
              <a:buNone/>
            </a:pPr>
            <a:r>
              <a:rPr lang="en-US" sz="3500" dirty="0">
                <a:solidFill>
                  <a:schemeClr val="bg1"/>
                </a:solidFill>
              </a:rPr>
              <a:t>Presenters: </a:t>
            </a:r>
          </a:p>
          <a:p>
            <a:pPr marL="0" indent="0">
              <a:spcBef>
                <a:spcPts val="0"/>
              </a:spcBef>
              <a:buSzPts val="1300"/>
              <a:buNone/>
            </a:pPr>
            <a:r>
              <a:rPr lang="en-US" sz="1700" dirty="0">
                <a:solidFill>
                  <a:schemeClr val="bg1"/>
                </a:solidFill>
              </a:rPr>
              <a:t>Brent Carpenetti; Senior </a:t>
            </a:r>
            <a:r>
              <a:rPr lang="en-US" sz="1700" dirty="0" smtClean="0">
                <a:solidFill>
                  <a:schemeClr val="bg1"/>
                </a:solidFill>
              </a:rPr>
              <a:t>Actuary, Hannover Re</a:t>
            </a:r>
            <a:endParaRPr lang="en-US" sz="1700" dirty="0">
              <a:solidFill>
                <a:schemeClr val="bg1"/>
              </a:solidFill>
            </a:endParaRPr>
          </a:p>
          <a:p>
            <a:pPr marL="0" indent="0">
              <a:spcBef>
                <a:spcPts val="0"/>
              </a:spcBef>
              <a:buSzPts val="1300"/>
              <a:buNone/>
            </a:pPr>
            <a:r>
              <a:rPr lang="en-US" sz="1700" dirty="0">
                <a:solidFill>
                  <a:schemeClr val="bg1"/>
                </a:solidFill>
              </a:rPr>
              <a:t>Hiram Fleitas; Senior Customer </a:t>
            </a:r>
            <a:r>
              <a:rPr lang="en-US" sz="1700" dirty="0" smtClean="0">
                <a:solidFill>
                  <a:schemeClr val="bg1"/>
                </a:solidFill>
              </a:rPr>
              <a:t>Engineer, Microsoft</a:t>
            </a:r>
            <a:endParaRPr lang="en-US" sz="1700" dirty="0">
              <a:solidFill>
                <a:schemeClr val="bg1"/>
              </a:solidFill>
            </a:endParaRPr>
          </a:p>
          <a:p>
            <a:pPr marL="0" indent="0">
              <a:spcBef>
                <a:spcPts val="0"/>
              </a:spcBef>
              <a:buSzPts val="1300"/>
              <a:buNone/>
            </a:pPr>
            <a:endParaRPr lang="en-US" sz="1400" dirty="0">
              <a:solidFill>
                <a:schemeClr val="bg1"/>
              </a:solidFill>
            </a:endParaRPr>
          </a:p>
          <a:p>
            <a:pPr marL="0" indent="0">
              <a:spcBef>
                <a:spcPts val="0"/>
              </a:spcBef>
              <a:buSzPts val="1300"/>
            </a:pPr>
            <a:endParaRPr lang="en-US" dirty="0"/>
          </a:p>
        </p:txBody>
      </p:sp>
      <p:sp>
        <p:nvSpPr>
          <p:cNvPr id="8" name="Google Shape;71;p1">
            <a:extLst>
              <a:ext uri="{FF2B5EF4-FFF2-40B4-BE49-F238E27FC236}">
                <a16:creationId xmlns:a16="http://schemas.microsoft.com/office/drawing/2014/main" id="{75C01300-7E7B-454A-B9E9-A1E950401D91}"/>
              </a:ext>
            </a:extLst>
          </p:cNvPr>
          <p:cNvSpPr txBox="1">
            <a:spLocks/>
          </p:cNvSpPr>
          <p:nvPr/>
        </p:nvSpPr>
        <p:spPr>
          <a:xfrm>
            <a:off x="897273" y="5046699"/>
            <a:ext cx="4572710" cy="166577"/>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200"/>
              <a:buFont typeface="Calibri"/>
              <a:buNone/>
            </a:pPr>
            <a:r>
              <a:rPr lang="en-US" dirty="0">
                <a:solidFill>
                  <a:schemeClr val="bg1"/>
                </a:solidFill>
              </a:rPr>
              <a:t>October 28, 2021</a:t>
            </a:r>
          </a:p>
        </p:txBody>
      </p:sp>
      <p:pic>
        <p:nvPicPr>
          <p:cNvPr id="10" name="Picture 9">
            <a:extLst>
              <a:ext uri="{FF2B5EF4-FFF2-40B4-BE49-F238E27FC236}">
                <a16:creationId xmlns:a16="http://schemas.microsoft.com/office/drawing/2014/main" id="{33090E8A-2918-9F48-9E85-E9B684CFA1C0}"/>
              </a:ext>
            </a:extLst>
          </p:cNvPr>
          <p:cNvPicPr>
            <a:picLocks noChangeAspect="1"/>
          </p:cNvPicPr>
          <p:nvPr/>
        </p:nvPicPr>
        <p:blipFill>
          <a:blip r:embed="rId2"/>
          <a:stretch>
            <a:fillRect/>
          </a:stretch>
        </p:blipFill>
        <p:spPr>
          <a:xfrm>
            <a:off x="0" y="6353249"/>
            <a:ext cx="12192000" cy="504751"/>
          </a:xfrm>
          <a:prstGeom prst="rect">
            <a:avLst/>
          </a:prstGeom>
        </p:spPr>
      </p:pic>
      <p:pic>
        <p:nvPicPr>
          <p:cNvPr id="12" name="Picture 11">
            <a:extLst>
              <a:ext uri="{FF2B5EF4-FFF2-40B4-BE49-F238E27FC236}">
                <a16:creationId xmlns:a16="http://schemas.microsoft.com/office/drawing/2014/main" id="{F507B42F-21DE-DE49-BA3C-01FC1FFF54A7}"/>
              </a:ext>
            </a:extLst>
          </p:cNvPr>
          <p:cNvPicPr>
            <a:picLocks noChangeAspect="1"/>
          </p:cNvPicPr>
          <p:nvPr/>
        </p:nvPicPr>
        <p:blipFill>
          <a:blip r:embed="rId3"/>
          <a:stretch>
            <a:fillRect/>
          </a:stretch>
        </p:blipFill>
        <p:spPr>
          <a:xfrm>
            <a:off x="969192" y="446330"/>
            <a:ext cx="2366324" cy="1047399"/>
          </a:xfrm>
          <a:prstGeom prst="rect">
            <a:avLst/>
          </a:prstGeom>
        </p:spPr>
      </p:pic>
    </p:spTree>
    <p:extLst>
      <p:ext uri="{BB962C8B-B14F-4D97-AF65-F5344CB8AC3E}">
        <p14:creationId xmlns:p14="http://schemas.microsoft.com/office/powerpoint/2010/main" val="2361297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AGENDA</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defRPr/>
            </a:pPr>
            <a:r>
              <a:rPr lang="en-US" dirty="0">
                <a:solidFill>
                  <a:schemeClr val="bg1"/>
                </a:solidFill>
              </a:rPr>
              <a:t>Demo intelligent R &amp; SQL</a:t>
            </a:r>
          </a:p>
          <a:p>
            <a:pPr marL="514350" indent="-514350">
              <a:buFont typeface="+mj-lt"/>
              <a:buAutoNum type="arabicPeriod"/>
              <a:defRPr/>
            </a:pPr>
            <a:r>
              <a:rPr lang="en-US" dirty="0">
                <a:solidFill>
                  <a:schemeClr val="bg1"/>
                </a:solidFill>
              </a:rPr>
              <a:t>Demo Azure DevOps</a:t>
            </a:r>
          </a:p>
          <a:p>
            <a:pPr marL="514350" indent="-514350">
              <a:buFont typeface="+mj-lt"/>
              <a:buAutoNum type="arabicPeriod"/>
              <a:defRPr/>
            </a:pPr>
            <a:r>
              <a:rPr lang="en-US" dirty="0">
                <a:solidFill>
                  <a:schemeClr val="bg1"/>
                </a:solidFill>
              </a:rPr>
              <a:t>Demo Azure </a:t>
            </a:r>
            <a:r>
              <a:rPr lang="en-US" dirty="0" smtClean="0">
                <a:solidFill>
                  <a:schemeClr val="bg1"/>
                </a:solidFill>
              </a:rPr>
              <a:t>Synapse Pipelines (Data Factory)</a:t>
            </a:r>
            <a:endParaRPr lang="en-US" dirty="0">
              <a:solidFill>
                <a:schemeClr val="bg1"/>
              </a:solidFill>
            </a:endParaRPr>
          </a:p>
          <a:p>
            <a:pPr marL="514350" indent="-514350">
              <a:buFont typeface="+mj-lt"/>
              <a:buAutoNum type="arabicPeriod"/>
              <a:defRPr/>
            </a:pPr>
            <a:r>
              <a:rPr lang="en-US" dirty="0">
                <a:solidFill>
                  <a:schemeClr val="bg1"/>
                </a:solidFill>
              </a:rPr>
              <a:t>Azure Synapse Bonus </a:t>
            </a:r>
            <a:r>
              <a:rPr lang="en-US" dirty="0" smtClean="0">
                <a:solidFill>
                  <a:schemeClr val="bg1"/>
                </a:solidFill>
              </a:rPr>
              <a:t>Content</a:t>
            </a:r>
            <a:endParaRPr lang="en-US" dirty="0">
              <a:solidFill>
                <a:schemeClr val="bg1"/>
              </a:solidFill>
            </a:endParaRP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2061325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1</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Intelligent R &amp; SQL</a:t>
            </a:r>
          </a:p>
          <a:p>
            <a:pPr marL="514350" indent="-514350">
              <a:buFont typeface="+mj-lt"/>
              <a:buAutoNum type="alphaLcParenR"/>
              <a:defRPr/>
            </a:pPr>
            <a:r>
              <a:rPr lang="en-US" dirty="0">
                <a:solidFill>
                  <a:schemeClr val="bg1"/>
                </a:solidFill>
              </a:rPr>
              <a:t>R Desktop: “Bad-Case Scenario”</a:t>
            </a:r>
          </a:p>
          <a:p>
            <a:pPr marL="514350" indent="-514350">
              <a:buFont typeface="+mj-lt"/>
              <a:buAutoNum type="alphaLcParenR"/>
              <a:defRPr/>
            </a:pPr>
            <a:r>
              <a:rPr lang="en-US" dirty="0">
                <a:solidFill>
                  <a:schemeClr val="bg1"/>
                </a:solidFill>
              </a:rPr>
              <a:t>R on the Server: An interim solution</a:t>
            </a:r>
          </a:p>
          <a:p>
            <a:pPr marL="514350" indent="-514350">
              <a:buFont typeface="+mj-lt"/>
              <a:buAutoNum type="alphaLcParenR"/>
              <a:defRPr/>
            </a:pPr>
            <a:r>
              <a:rPr lang="en-US" dirty="0">
                <a:solidFill>
                  <a:schemeClr val="bg1"/>
                </a:solidFill>
              </a:rPr>
              <a:t>R in the database &amp; Azure Data Studio</a:t>
            </a: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1919726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0" y="0"/>
            <a:ext cx="12192000" cy="6858443"/>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12</a:t>
            </a:fld>
            <a:endParaRPr lang="en-US" sz="1300" dirty="0"/>
          </a:p>
        </p:txBody>
      </p:sp>
      <p:pic>
        <p:nvPicPr>
          <p:cNvPr id="19"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10800000" flipH="1">
            <a:off x="10086466" y="2306014"/>
            <a:ext cx="914400" cy="914400"/>
          </a:xfrm>
          <a:prstGeom prst="rect">
            <a:avLst/>
          </a:prstGeom>
        </p:spPr>
      </p:pic>
      <p:sp>
        <p:nvSpPr>
          <p:cNvPr id="21" name="Rectangle 20"/>
          <p:cNvSpPr/>
          <p:nvPr/>
        </p:nvSpPr>
        <p:spPr>
          <a:xfrm>
            <a:off x="6177065" y="4737371"/>
            <a:ext cx="5787956" cy="171262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2" name="Rectangle 21"/>
          <p:cNvSpPr/>
          <p:nvPr/>
        </p:nvSpPr>
        <p:spPr>
          <a:xfrm>
            <a:off x="65609" y="651754"/>
            <a:ext cx="3202885" cy="80739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3" name="Rectangle 22"/>
          <p:cNvSpPr/>
          <p:nvPr/>
        </p:nvSpPr>
        <p:spPr>
          <a:xfrm>
            <a:off x="65609" y="3755098"/>
            <a:ext cx="4263200" cy="108927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4" name="Rectangle 23"/>
          <p:cNvSpPr/>
          <p:nvPr/>
        </p:nvSpPr>
        <p:spPr>
          <a:xfrm>
            <a:off x="65608" y="5447709"/>
            <a:ext cx="5245694" cy="1117447"/>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pic>
        <p:nvPicPr>
          <p:cNvPr id="2" name="Graphic 1" descr="Line arrow: Straight with solid fill">
            <a:extLst>
              <a:ext uri="{FF2B5EF4-FFF2-40B4-BE49-F238E27FC236}">
                <a16:creationId xmlns:a16="http://schemas.microsoft.com/office/drawing/2014/main" id="{CE873661-3110-4B8E-ABE8-2994D7BE092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673334" y="1440100"/>
            <a:ext cx="914400" cy="914400"/>
          </a:xfrm>
          <a:prstGeom prst="rect">
            <a:avLst/>
          </a:prstGeom>
        </p:spPr>
      </p:pic>
    </p:spTree>
    <p:extLst>
      <p:ext uri="{BB962C8B-B14F-4D97-AF65-F5344CB8AC3E}">
        <p14:creationId xmlns:p14="http://schemas.microsoft.com/office/powerpoint/2010/main" val="2535782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13</a:t>
            </a:fld>
            <a:endParaRPr lang="en-US" sz="1300" dirty="0"/>
          </a:p>
        </p:txBody>
      </p:sp>
      <p:grpSp>
        <p:nvGrpSpPr>
          <p:cNvPr id="91" name="Group 90"/>
          <p:cNvGrpSpPr/>
          <p:nvPr/>
        </p:nvGrpSpPr>
        <p:grpSpPr>
          <a:xfrm>
            <a:off x="318052" y="651121"/>
            <a:ext cx="5535513" cy="5401808"/>
            <a:chOff x="318052" y="651121"/>
            <a:chExt cx="5535513" cy="5401808"/>
          </a:xfrm>
        </p:grpSpPr>
        <p:sp>
          <p:nvSpPr>
            <p:cNvPr id="6" name="Rectangle 5"/>
            <p:cNvSpPr/>
            <p:nvPr/>
          </p:nvSpPr>
          <p:spPr>
            <a:xfrm>
              <a:off x="318052" y="1401417"/>
              <a:ext cx="5426765" cy="465151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12652" y="3047634"/>
              <a:ext cx="5440913" cy="276999"/>
            </a:xfrm>
            <a:prstGeom prst="rect">
              <a:avLst/>
            </a:prstGeom>
          </p:spPr>
          <p:txBody>
            <a:bodyPr wrap="none">
              <a:spAutoFit/>
            </a:bodyPr>
            <a:lstStyle/>
            <a:p>
              <a:r>
                <a:rPr lang="en-GB" sz="1200" dirty="0"/>
                <a:t>C:\Users\username\Documents\R\R-3.5.2\library\mlbench\data\BostonHousing.rda</a:t>
              </a:r>
            </a:p>
          </p:txBody>
        </p:sp>
        <p:cxnSp>
          <p:nvCxnSpPr>
            <p:cNvPr id="15" name="Straight Arrow Connector 14"/>
            <p:cNvCxnSpPr/>
            <p:nvPr/>
          </p:nvCxnSpPr>
          <p:spPr>
            <a:xfrm>
              <a:off x="2887307" y="2606530"/>
              <a:ext cx="0" cy="335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272684" y="3598953"/>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19" name="Straight Arrow Connector 18"/>
            <p:cNvCxnSpPr/>
            <p:nvPr/>
          </p:nvCxnSpPr>
          <p:spPr>
            <a:xfrm>
              <a:off x="2860782" y="3324633"/>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272684" y="4317547"/>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22" name="Straight Arrow Connector 21"/>
            <p:cNvCxnSpPr/>
            <p:nvPr/>
          </p:nvCxnSpPr>
          <p:spPr>
            <a:xfrm>
              <a:off x="2859093" y="4034092"/>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272684" y="5053838"/>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24" name="Straight Arrow Connector 23"/>
            <p:cNvCxnSpPr/>
            <p:nvPr/>
          </p:nvCxnSpPr>
          <p:spPr>
            <a:xfrm>
              <a:off x="2859092" y="4779518"/>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18052" y="651121"/>
              <a:ext cx="5426765" cy="461665"/>
            </a:xfrm>
            <a:prstGeom prst="rect">
              <a:avLst/>
            </a:prstGeom>
            <a:noFill/>
          </p:spPr>
          <p:txBody>
            <a:bodyPr wrap="square" rtlCol="0">
              <a:spAutoFit/>
            </a:bodyPr>
            <a:lstStyle/>
            <a:p>
              <a:r>
                <a:rPr lang="en-GB" sz="2400" dirty="0"/>
                <a:t>Diagram A</a:t>
              </a:r>
            </a:p>
          </p:txBody>
        </p:sp>
        <p:sp>
          <p:nvSpPr>
            <p:cNvPr id="58" name="TextBox 57"/>
            <p:cNvSpPr txBox="1"/>
            <p:nvPr/>
          </p:nvSpPr>
          <p:spPr>
            <a:xfrm>
              <a:off x="318052" y="1401417"/>
              <a:ext cx="1858618" cy="369332"/>
            </a:xfrm>
            <a:prstGeom prst="rect">
              <a:avLst/>
            </a:prstGeom>
            <a:noFill/>
          </p:spPr>
          <p:txBody>
            <a:bodyPr wrap="square" rtlCol="0">
              <a:spAutoFit/>
            </a:bodyPr>
            <a:lstStyle/>
            <a:p>
              <a:r>
                <a:rPr lang="en-GB" dirty="0"/>
                <a:t>Desktop</a:t>
              </a:r>
            </a:p>
          </p:txBody>
        </p:sp>
        <p:pic>
          <p:nvPicPr>
            <p:cNvPr id="86" name="Picture 85"/>
            <p:cNvPicPr>
              <a:picLocks noChangeAspect="1"/>
            </p:cNvPicPr>
            <p:nvPr/>
          </p:nvPicPr>
          <p:blipFill>
            <a:blip r:embed="rId2"/>
            <a:stretch>
              <a:fillRect/>
            </a:stretch>
          </p:blipFill>
          <p:spPr>
            <a:xfrm>
              <a:off x="3445501" y="1822733"/>
              <a:ext cx="1304925" cy="476250"/>
            </a:xfrm>
            <a:prstGeom prst="rect">
              <a:avLst/>
            </a:prstGeom>
          </p:spPr>
        </p:pic>
      </p:grpSp>
      <p:grpSp>
        <p:nvGrpSpPr>
          <p:cNvPr id="90" name="Group 89"/>
          <p:cNvGrpSpPr/>
          <p:nvPr/>
        </p:nvGrpSpPr>
        <p:grpSpPr>
          <a:xfrm>
            <a:off x="6436596" y="662759"/>
            <a:ext cx="5426765" cy="5390169"/>
            <a:chOff x="6436596" y="662759"/>
            <a:chExt cx="5426765" cy="5390169"/>
          </a:xfrm>
        </p:grpSpPr>
        <p:sp>
          <p:nvSpPr>
            <p:cNvPr id="28" name="Rectangle 27"/>
            <p:cNvSpPr/>
            <p:nvPr/>
          </p:nvSpPr>
          <p:spPr>
            <a:xfrm>
              <a:off x="6436596" y="1401417"/>
              <a:ext cx="5426765" cy="46515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10602276" y="3514659"/>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32" name="Straight Arrow Connector 31"/>
            <p:cNvCxnSpPr/>
            <p:nvPr/>
          </p:nvCxnSpPr>
          <p:spPr>
            <a:xfrm>
              <a:off x="11186996" y="3122062"/>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0600587" y="4343387"/>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34" name="Straight Arrow Connector 33"/>
            <p:cNvCxnSpPr/>
            <p:nvPr/>
          </p:nvCxnSpPr>
          <p:spPr>
            <a:xfrm>
              <a:off x="11185307" y="3950790"/>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0598898" y="5172115"/>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36" name="Straight Arrow Connector 35"/>
            <p:cNvCxnSpPr/>
            <p:nvPr/>
          </p:nvCxnSpPr>
          <p:spPr>
            <a:xfrm>
              <a:off x="11183618" y="4779518"/>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stretch>
              <a:fillRect/>
            </a:stretch>
          </p:blipFill>
          <p:spPr>
            <a:xfrm>
              <a:off x="8881188" y="2330729"/>
              <a:ext cx="771525" cy="757748"/>
            </a:xfrm>
            <a:prstGeom prst="rect">
              <a:avLst/>
            </a:prstGeom>
          </p:spPr>
        </p:pic>
        <p:pic>
          <p:nvPicPr>
            <p:cNvPr id="43" name="Picture 42"/>
            <p:cNvPicPr>
              <a:picLocks noChangeAspect="1"/>
            </p:cNvPicPr>
            <p:nvPr/>
          </p:nvPicPr>
          <p:blipFill>
            <a:blip r:embed="rId4"/>
            <a:stretch>
              <a:fillRect/>
            </a:stretch>
          </p:blipFill>
          <p:spPr>
            <a:xfrm>
              <a:off x="7061696" y="2512499"/>
              <a:ext cx="399202" cy="514356"/>
            </a:xfrm>
            <a:prstGeom prst="rect">
              <a:avLst/>
            </a:prstGeom>
          </p:spPr>
        </p:pic>
        <p:sp>
          <p:nvSpPr>
            <p:cNvPr id="57" name="TextBox 56"/>
            <p:cNvSpPr txBox="1"/>
            <p:nvPr/>
          </p:nvSpPr>
          <p:spPr>
            <a:xfrm>
              <a:off x="6436596" y="662759"/>
              <a:ext cx="5426765" cy="461665"/>
            </a:xfrm>
            <a:prstGeom prst="rect">
              <a:avLst/>
            </a:prstGeom>
            <a:noFill/>
          </p:spPr>
          <p:txBody>
            <a:bodyPr wrap="square" rtlCol="0">
              <a:spAutoFit/>
            </a:bodyPr>
            <a:lstStyle/>
            <a:p>
              <a:r>
                <a:rPr lang="en-GB" sz="2400" dirty="0"/>
                <a:t>Diagram B</a:t>
              </a:r>
            </a:p>
          </p:txBody>
        </p:sp>
        <p:sp>
          <p:nvSpPr>
            <p:cNvPr id="59" name="TextBox 58"/>
            <p:cNvSpPr txBox="1"/>
            <p:nvPr/>
          </p:nvSpPr>
          <p:spPr>
            <a:xfrm>
              <a:off x="6455440" y="1401417"/>
              <a:ext cx="1858618" cy="369332"/>
            </a:xfrm>
            <a:prstGeom prst="rect">
              <a:avLst/>
            </a:prstGeom>
            <a:noFill/>
          </p:spPr>
          <p:txBody>
            <a:bodyPr wrap="square" rtlCol="0">
              <a:spAutoFit/>
            </a:bodyPr>
            <a:lstStyle/>
            <a:p>
              <a:r>
                <a:rPr lang="en-GB" dirty="0"/>
                <a:t>Server</a:t>
              </a:r>
            </a:p>
          </p:txBody>
        </p:sp>
        <p:cxnSp>
          <p:nvCxnSpPr>
            <p:cNvPr id="78" name="Straight Arrow Connector 77"/>
            <p:cNvCxnSpPr>
              <a:stCxn id="43" idx="3"/>
            </p:cNvCxnSpPr>
            <p:nvPr/>
          </p:nvCxnSpPr>
          <p:spPr>
            <a:xfrm>
              <a:off x="7460898" y="2769677"/>
              <a:ext cx="11861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9791859" y="2769677"/>
              <a:ext cx="862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7731023" y="2480550"/>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Memory</a:t>
              </a:r>
            </a:p>
          </p:txBody>
        </p:sp>
        <p:sp>
          <p:nvSpPr>
            <p:cNvPr id="84" name="Rectangle 83"/>
            <p:cNvSpPr/>
            <p:nvPr/>
          </p:nvSpPr>
          <p:spPr>
            <a:xfrm>
              <a:off x="9794622" y="2482208"/>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ODBC</a:t>
              </a:r>
            </a:p>
          </p:txBody>
        </p:sp>
        <p:pic>
          <p:nvPicPr>
            <p:cNvPr id="2050" name="Picture 2" descr="R Logo Icon - Download in Flat Sty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4974" y="2401381"/>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6443115" y="3076109"/>
              <a:ext cx="2203232" cy="276999"/>
            </a:xfrm>
            <a:prstGeom prst="rect">
              <a:avLst/>
            </a:prstGeom>
          </p:spPr>
          <p:txBody>
            <a:bodyPr wrap="none">
              <a:spAutoFit/>
            </a:bodyPr>
            <a:lstStyle/>
            <a:p>
              <a:r>
                <a:rPr lang="en-GB" sz="1200" dirty="0"/>
                <a:t>E:\Data_UserDB\ImpactSOA.mdf</a:t>
              </a:r>
            </a:p>
          </p:txBody>
        </p:sp>
      </p:grpSp>
      <p:pic>
        <p:nvPicPr>
          <p:cNvPr id="2" name="Picture 1"/>
          <p:cNvPicPr>
            <a:picLocks noChangeAspect="1"/>
          </p:cNvPicPr>
          <p:nvPr/>
        </p:nvPicPr>
        <p:blipFill>
          <a:blip r:embed="rId6"/>
          <a:stretch>
            <a:fillRect/>
          </a:stretch>
        </p:blipFill>
        <p:spPr>
          <a:xfrm>
            <a:off x="2539644" y="1809116"/>
            <a:ext cx="695325" cy="600075"/>
          </a:xfrm>
          <a:prstGeom prst="rect">
            <a:avLst/>
          </a:prstGeom>
        </p:spPr>
      </p:pic>
    </p:spTree>
    <p:extLst>
      <p:ext uri="{BB962C8B-B14F-4D97-AF65-F5344CB8AC3E}">
        <p14:creationId xmlns:p14="http://schemas.microsoft.com/office/powerpoint/2010/main" val="833464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14</a:t>
            </a:fld>
            <a:endParaRPr lang="en-US" sz="1300" dirty="0"/>
          </a:p>
        </p:txBody>
      </p:sp>
      <p:pic>
        <p:nvPicPr>
          <p:cNvPr id="5" name="Picture 4"/>
          <p:cNvPicPr>
            <a:picLocks noChangeAspect="1"/>
          </p:cNvPicPr>
          <p:nvPr/>
        </p:nvPicPr>
        <p:blipFill>
          <a:blip r:embed="rId2"/>
          <a:stretch>
            <a:fillRect/>
          </a:stretch>
        </p:blipFill>
        <p:spPr>
          <a:xfrm>
            <a:off x="0" y="0"/>
            <a:ext cx="12191212" cy="6858000"/>
          </a:xfrm>
          <a:prstGeom prst="rect">
            <a:avLst/>
          </a:prstGeom>
        </p:spPr>
      </p:pic>
    </p:spTree>
    <p:extLst>
      <p:ext uri="{BB962C8B-B14F-4D97-AF65-F5344CB8AC3E}">
        <p14:creationId xmlns:p14="http://schemas.microsoft.com/office/powerpoint/2010/main" val="2824020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15</a:t>
            </a:fld>
            <a:endParaRPr lang="en-US" sz="1300" dirty="0"/>
          </a:p>
        </p:txBody>
      </p:sp>
      <p:grpSp>
        <p:nvGrpSpPr>
          <p:cNvPr id="2" name="Group 1"/>
          <p:cNvGrpSpPr/>
          <p:nvPr/>
        </p:nvGrpSpPr>
        <p:grpSpPr>
          <a:xfrm>
            <a:off x="317470" y="672617"/>
            <a:ext cx="5426766" cy="5380311"/>
            <a:chOff x="426799" y="652739"/>
            <a:chExt cx="5426766" cy="5380311"/>
          </a:xfrm>
        </p:grpSpPr>
        <p:sp>
          <p:nvSpPr>
            <p:cNvPr id="48" name="TextBox 47"/>
            <p:cNvSpPr txBox="1"/>
            <p:nvPr/>
          </p:nvSpPr>
          <p:spPr>
            <a:xfrm>
              <a:off x="426799" y="652739"/>
              <a:ext cx="5426765" cy="461665"/>
            </a:xfrm>
            <a:prstGeom prst="rect">
              <a:avLst/>
            </a:prstGeom>
            <a:noFill/>
          </p:spPr>
          <p:txBody>
            <a:bodyPr wrap="square" rtlCol="0">
              <a:spAutoFit/>
            </a:bodyPr>
            <a:lstStyle/>
            <a:p>
              <a:r>
                <a:rPr lang="en-GB" sz="2400" dirty="0"/>
                <a:t>Diagram B</a:t>
              </a:r>
            </a:p>
          </p:txBody>
        </p:sp>
        <p:sp>
          <p:nvSpPr>
            <p:cNvPr id="37" name="Rectangle 36"/>
            <p:cNvSpPr/>
            <p:nvPr/>
          </p:nvSpPr>
          <p:spPr>
            <a:xfrm>
              <a:off x="426800" y="1381539"/>
              <a:ext cx="5426765" cy="46515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4592480" y="3494781"/>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39" name="Straight Arrow Connector 38"/>
            <p:cNvCxnSpPr/>
            <p:nvPr/>
          </p:nvCxnSpPr>
          <p:spPr>
            <a:xfrm>
              <a:off x="5177200" y="3102184"/>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590791" y="4323509"/>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42" name="Straight Arrow Connector 41"/>
            <p:cNvCxnSpPr/>
            <p:nvPr/>
          </p:nvCxnSpPr>
          <p:spPr>
            <a:xfrm>
              <a:off x="5175511" y="3930912"/>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4589102" y="5152237"/>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45" name="Straight Arrow Connector 44"/>
            <p:cNvCxnSpPr/>
            <p:nvPr/>
          </p:nvCxnSpPr>
          <p:spPr>
            <a:xfrm>
              <a:off x="5173822" y="4759640"/>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2"/>
            <a:stretch>
              <a:fillRect/>
            </a:stretch>
          </p:blipFill>
          <p:spPr>
            <a:xfrm>
              <a:off x="2871392" y="2310851"/>
              <a:ext cx="771525" cy="757748"/>
            </a:xfrm>
            <a:prstGeom prst="rect">
              <a:avLst/>
            </a:prstGeom>
          </p:spPr>
        </p:pic>
        <p:pic>
          <p:nvPicPr>
            <p:cNvPr id="47" name="Picture 46"/>
            <p:cNvPicPr>
              <a:picLocks noChangeAspect="1"/>
            </p:cNvPicPr>
            <p:nvPr/>
          </p:nvPicPr>
          <p:blipFill>
            <a:blip r:embed="rId3"/>
            <a:stretch>
              <a:fillRect/>
            </a:stretch>
          </p:blipFill>
          <p:spPr>
            <a:xfrm>
              <a:off x="1051900" y="2492621"/>
              <a:ext cx="399202" cy="514356"/>
            </a:xfrm>
            <a:prstGeom prst="rect">
              <a:avLst/>
            </a:prstGeom>
          </p:spPr>
        </p:pic>
        <p:sp>
          <p:nvSpPr>
            <p:cNvPr id="49" name="TextBox 48"/>
            <p:cNvSpPr txBox="1"/>
            <p:nvPr/>
          </p:nvSpPr>
          <p:spPr>
            <a:xfrm>
              <a:off x="445644" y="1381539"/>
              <a:ext cx="1858618" cy="369332"/>
            </a:xfrm>
            <a:prstGeom prst="rect">
              <a:avLst/>
            </a:prstGeom>
            <a:noFill/>
          </p:spPr>
          <p:txBody>
            <a:bodyPr wrap="square" rtlCol="0">
              <a:spAutoFit/>
            </a:bodyPr>
            <a:lstStyle/>
            <a:p>
              <a:r>
                <a:rPr lang="en-GB" dirty="0"/>
                <a:t>Server</a:t>
              </a:r>
            </a:p>
          </p:txBody>
        </p:sp>
        <p:cxnSp>
          <p:nvCxnSpPr>
            <p:cNvPr id="50" name="Straight Arrow Connector 49"/>
            <p:cNvCxnSpPr>
              <a:stCxn id="47" idx="3"/>
            </p:cNvCxnSpPr>
            <p:nvPr/>
          </p:nvCxnSpPr>
          <p:spPr>
            <a:xfrm>
              <a:off x="1451102" y="2749799"/>
              <a:ext cx="11861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782063" y="2749799"/>
              <a:ext cx="862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1721227" y="2460672"/>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Memory</a:t>
              </a:r>
            </a:p>
          </p:txBody>
        </p:sp>
        <p:sp>
          <p:nvSpPr>
            <p:cNvPr id="53" name="Rectangle 52"/>
            <p:cNvSpPr/>
            <p:nvPr/>
          </p:nvSpPr>
          <p:spPr>
            <a:xfrm>
              <a:off x="3784826" y="2462330"/>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ODBC</a:t>
              </a:r>
            </a:p>
          </p:txBody>
        </p:sp>
        <p:pic>
          <p:nvPicPr>
            <p:cNvPr id="54" name="Picture 2" descr="R Logo Icon - Download in Flat Sty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5178" y="2381503"/>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p:cNvSpPr/>
            <p:nvPr/>
          </p:nvSpPr>
          <p:spPr>
            <a:xfrm>
              <a:off x="433319" y="3056231"/>
              <a:ext cx="2203232" cy="276999"/>
            </a:xfrm>
            <a:prstGeom prst="rect">
              <a:avLst/>
            </a:prstGeom>
          </p:spPr>
          <p:txBody>
            <a:bodyPr wrap="none">
              <a:spAutoFit/>
            </a:bodyPr>
            <a:lstStyle/>
            <a:p>
              <a:r>
                <a:rPr lang="en-GB" sz="1200" dirty="0"/>
                <a:t>E:\Data_UserDB\ImpactSOA.mdf</a:t>
              </a:r>
            </a:p>
          </p:txBody>
        </p:sp>
      </p:grpSp>
      <p:sp>
        <p:nvSpPr>
          <p:cNvPr id="62" name="Rectangle 61"/>
          <p:cNvSpPr/>
          <p:nvPr/>
        </p:nvSpPr>
        <p:spPr>
          <a:xfrm>
            <a:off x="6436596" y="2507092"/>
            <a:ext cx="5426765" cy="35458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p:cNvSpPr/>
          <p:nvPr/>
        </p:nvSpPr>
        <p:spPr>
          <a:xfrm>
            <a:off x="9782713" y="4351812"/>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sp>
        <p:nvSpPr>
          <p:cNvPr id="67" name="Rectangle 66"/>
          <p:cNvSpPr/>
          <p:nvPr/>
        </p:nvSpPr>
        <p:spPr>
          <a:xfrm>
            <a:off x="9781024" y="5180540"/>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68" name="Straight Arrow Connector 67"/>
          <p:cNvCxnSpPr/>
          <p:nvPr/>
        </p:nvCxnSpPr>
        <p:spPr>
          <a:xfrm>
            <a:off x="10365744" y="4787943"/>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436596" y="662759"/>
            <a:ext cx="5426765" cy="461665"/>
          </a:xfrm>
          <a:prstGeom prst="rect">
            <a:avLst/>
          </a:prstGeom>
          <a:noFill/>
        </p:spPr>
        <p:txBody>
          <a:bodyPr wrap="square" rtlCol="0">
            <a:spAutoFit/>
          </a:bodyPr>
          <a:lstStyle/>
          <a:p>
            <a:r>
              <a:rPr lang="en-GB" sz="2400" dirty="0"/>
              <a:t>Diagram C</a:t>
            </a:r>
          </a:p>
        </p:txBody>
      </p:sp>
      <p:sp>
        <p:nvSpPr>
          <p:cNvPr id="72" name="TextBox 71"/>
          <p:cNvSpPr txBox="1"/>
          <p:nvPr/>
        </p:nvSpPr>
        <p:spPr>
          <a:xfrm>
            <a:off x="6770111" y="2545654"/>
            <a:ext cx="1858618" cy="369332"/>
          </a:xfrm>
          <a:prstGeom prst="rect">
            <a:avLst/>
          </a:prstGeom>
          <a:noFill/>
        </p:spPr>
        <p:txBody>
          <a:bodyPr wrap="square" rtlCol="0">
            <a:spAutoFit/>
          </a:bodyPr>
          <a:lstStyle/>
          <a:p>
            <a:r>
              <a:rPr lang="en-GB" b="1" dirty="0"/>
              <a:t>SQL</a:t>
            </a:r>
            <a:r>
              <a:rPr lang="en-GB" dirty="0"/>
              <a:t> Server</a:t>
            </a:r>
          </a:p>
        </p:txBody>
      </p:sp>
      <p:cxnSp>
        <p:nvCxnSpPr>
          <p:cNvPr id="85" name="Straight Arrow Connector 84"/>
          <p:cNvCxnSpPr/>
          <p:nvPr/>
        </p:nvCxnSpPr>
        <p:spPr>
          <a:xfrm>
            <a:off x="10327642" y="3852559"/>
            <a:ext cx="0" cy="4992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3"/>
          <a:stretch>
            <a:fillRect/>
          </a:stretch>
        </p:blipFill>
        <p:spPr>
          <a:xfrm>
            <a:off x="7090879" y="3310170"/>
            <a:ext cx="399202" cy="514356"/>
          </a:xfrm>
          <a:prstGeom prst="rect">
            <a:avLst/>
          </a:prstGeom>
        </p:spPr>
      </p:pic>
      <p:cxnSp>
        <p:nvCxnSpPr>
          <p:cNvPr id="73" name="Straight Arrow Connector 72"/>
          <p:cNvCxnSpPr>
            <a:stCxn id="70" idx="3"/>
          </p:cNvCxnSpPr>
          <p:nvPr/>
        </p:nvCxnSpPr>
        <p:spPr>
          <a:xfrm>
            <a:off x="7490081" y="3567348"/>
            <a:ext cx="186346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7672193" y="3307583"/>
            <a:ext cx="1563943"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Direct Communication</a:t>
            </a:r>
          </a:p>
        </p:txBody>
      </p:sp>
      <p:sp>
        <p:nvSpPr>
          <p:cNvPr id="81" name="Rectangle 80"/>
          <p:cNvSpPr/>
          <p:nvPr/>
        </p:nvSpPr>
        <p:spPr>
          <a:xfrm>
            <a:off x="9368586" y="2613748"/>
            <a:ext cx="1964137" cy="318275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TextBox 81"/>
          <p:cNvSpPr txBox="1"/>
          <p:nvPr/>
        </p:nvSpPr>
        <p:spPr>
          <a:xfrm>
            <a:off x="7672193" y="4700655"/>
            <a:ext cx="859778" cy="276999"/>
          </a:xfrm>
          <a:prstGeom prst="rect">
            <a:avLst/>
          </a:prstGeom>
          <a:noFill/>
        </p:spPr>
        <p:txBody>
          <a:bodyPr wrap="square" rtlCol="0">
            <a:spAutoFit/>
          </a:bodyPr>
          <a:lstStyle/>
          <a:p>
            <a:r>
              <a:rPr lang="en-GB" sz="1200" dirty="0"/>
              <a:t>Launchpad</a:t>
            </a:r>
          </a:p>
        </p:txBody>
      </p:sp>
      <p:pic>
        <p:nvPicPr>
          <p:cNvPr id="87" name="Picture 2" descr="R Logo Icon - Download in Flat Sty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95620" y="3101934"/>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6433920" y="1401416"/>
            <a:ext cx="5426765" cy="97153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5"/>
          <a:stretch>
            <a:fillRect/>
          </a:stretch>
        </p:blipFill>
        <p:spPr>
          <a:xfrm>
            <a:off x="9145068" y="1575011"/>
            <a:ext cx="695325" cy="600075"/>
          </a:xfrm>
          <a:prstGeom prst="rect">
            <a:avLst/>
          </a:prstGeom>
        </p:spPr>
      </p:pic>
      <p:sp>
        <p:nvSpPr>
          <p:cNvPr id="43" name="TextBox 42"/>
          <p:cNvSpPr txBox="1"/>
          <p:nvPr/>
        </p:nvSpPr>
        <p:spPr>
          <a:xfrm>
            <a:off x="6443115" y="1401417"/>
            <a:ext cx="1858618" cy="369332"/>
          </a:xfrm>
          <a:prstGeom prst="rect">
            <a:avLst/>
          </a:prstGeom>
          <a:noFill/>
        </p:spPr>
        <p:txBody>
          <a:bodyPr wrap="square" rtlCol="0">
            <a:spAutoFit/>
          </a:bodyPr>
          <a:lstStyle/>
          <a:p>
            <a:r>
              <a:rPr lang="en-GB" dirty="0"/>
              <a:t>Desktop</a:t>
            </a:r>
          </a:p>
        </p:txBody>
      </p:sp>
      <p:pic>
        <p:nvPicPr>
          <p:cNvPr id="1030" name="Picture 6" descr="Hasan Savran: Step by step Querying SQL Database with Python by using Azure  Data Studi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5218" y="1595297"/>
            <a:ext cx="1619850" cy="519198"/>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p:cNvCxnSpPr/>
          <p:nvPr/>
        </p:nvCxnSpPr>
        <p:spPr>
          <a:xfrm>
            <a:off x="7724942" y="2171682"/>
            <a:ext cx="0" cy="3250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7"/>
          <a:stretch>
            <a:fillRect/>
          </a:stretch>
        </p:blipFill>
        <p:spPr>
          <a:xfrm>
            <a:off x="7856936" y="4950017"/>
            <a:ext cx="485775" cy="828675"/>
          </a:xfrm>
          <a:prstGeom prst="rect">
            <a:avLst/>
          </a:prstGeom>
        </p:spPr>
      </p:pic>
      <p:sp>
        <p:nvSpPr>
          <p:cNvPr id="58" name="TextBox 57"/>
          <p:cNvSpPr txBox="1"/>
          <p:nvPr/>
        </p:nvSpPr>
        <p:spPr>
          <a:xfrm>
            <a:off x="9353550" y="2623098"/>
            <a:ext cx="1213102" cy="276999"/>
          </a:xfrm>
          <a:prstGeom prst="rect">
            <a:avLst/>
          </a:prstGeom>
          <a:noFill/>
        </p:spPr>
        <p:txBody>
          <a:bodyPr wrap="square" rtlCol="0">
            <a:spAutoFit/>
          </a:bodyPr>
          <a:lstStyle/>
          <a:p>
            <a:r>
              <a:rPr lang="en-GB" sz="1200" dirty="0"/>
              <a:t>Satellite</a:t>
            </a:r>
          </a:p>
        </p:txBody>
      </p:sp>
      <p:cxnSp>
        <p:nvCxnSpPr>
          <p:cNvPr id="11" name="Elbow Connector 10"/>
          <p:cNvCxnSpPr>
            <a:stCxn id="70" idx="2"/>
            <a:endCxn id="7" idx="1"/>
          </p:cNvCxnSpPr>
          <p:nvPr/>
        </p:nvCxnSpPr>
        <p:spPr>
          <a:xfrm rot="16200000" flipH="1">
            <a:off x="6803794" y="4311212"/>
            <a:ext cx="1539829" cy="566456"/>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8428495" y="5348910"/>
            <a:ext cx="92505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2"/>
          <a:stretch>
            <a:fillRect/>
          </a:stretch>
        </p:blipFill>
        <p:spPr>
          <a:xfrm>
            <a:off x="6498087" y="2575476"/>
            <a:ext cx="329462" cy="323578"/>
          </a:xfrm>
          <a:prstGeom prst="rect">
            <a:avLst/>
          </a:prstGeom>
        </p:spPr>
      </p:pic>
    </p:spTree>
    <p:extLst>
      <p:ext uri="{BB962C8B-B14F-4D97-AF65-F5344CB8AC3E}">
        <p14:creationId xmlns:p14="http://schemas.microsoft.com/office/powerpoint/2010/main" val="2238473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91" y="-1"/>
            <a:ext cx="12192491" cy="6861735"/>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16</a:t>
            </a:fld>
            <a:endParaRPr lang="en-US" sz="1300" dirty="0"/>
          </a:p>
        </p:txBody>
      </p:sp>
      <p:sp>
        <p:nvSpPr>
          <p:cNvPr id="9" name="Rectangle 8"/>
          <p:cNvSpPr/>
          <p:nvPr/>
        </p:nvSpPr>
        <p:spPr>
          <a:xfrm>
            <a:off x="441545" y="321571"/>
            <a:ext cx="3062305" cy="835590"/>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0" name="Rectangle 9"/>
          <p:cNvSpPr/>
          <p:nvPr/>
        </p:nvSpPr>
        <p:spPr>
          <a:xfrm>
            <a:off x="534074" y="606902"/>
            <a:ext cx="1383738" cy="1537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10800000" flipH="1">
            <a:off x="5367718" y="617692"/>
            <a:ext cx="914400" cy="914400"/>
          </a:xfrm>
          <a:prstGeom prst="rect">
            <a:avLst/>
          </a:prstGeom>
        </p:spPr>
      </p:pic>
      <p:sp>
        <p:nvSpPr>
          <p:cNvPr id="12" name="Rectangle 11"/>
          <p:cNvSpPr/>
          <p:nvPr/>
        </p:nvSpPr>
        <p:spPr>
          <a:xfrm>
            <a:off x="6020475" y="0"/>
            <a:ext cx="1480842" cy="233464"/>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3" name="Rectangle 12"/>
          <p:cNvSpPr/>
          <p:nvPr/>
        </p:nvSpPr>
        <p:spPr>
          <a:xfrm>
            <a:off x="47617" y="2743659"/>
            <a:ext cx="369652" cy="324255"/>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4" name="Rectangle 13"/>
          <p:cNvSpPr/>
          <p:nvPr/>
        </p:nvSpPr>
        <p:spPr>
          <a:xfrm>
            <a:off x="4190325" y="930583"/>
            <a:ext cx="1045222" cy="14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0473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1</a:t>
            </a:r>
          </a:p>
        </p:txBody>
      </p:sp>
      <p:sp>
        <p:nvSpPr>
          <p:cNvPr id="3" name="Content Placeholder 2"/>
          <p:cNvSpPr>
            <a:spLocks noGrp="1"/>
          </p:cNvSpPr>
          <p:nvPr>
            <p:ph sz="quarter" idx="12"/>
          </p:nvPr>
        </p:nvSpPr>
        <p:spPr/>
        <p:txBody>
          <a:bodyPr>
            <a:normAutofit/>
          </a:bodyPr>
          <a:lstStyle/>
          <a:p>
            <a:r>
              <a:rPr lang="en-GB" sz="2400" dirty="0">
                <a:hlinkClick r:id="rId2"/>
              </a:rPr>
              <a:t>https://github.com/hfleitas/SOA-BackToBasicsAnalyticsForActuaries</a:t>
            </a:r>
            <a:r>
              <a:rPr lang="en-GB" sz="2400" dirty="0"/>
              <a:t> </a:t>
            </a:r>
            <a:endParaRPr lang="en-US" sz="2400" dirty="0"/>
          </a:p>
          <a:p>
            <a:r>
              <a:rPr lang="en-US" sz="2400" dirty="0">
                <a:hlinkClick r:id="rId3"/>
              </a:rPr>
              <a:t>https://rstudio.com/products/rstudio/download</a:t>
            </a:r>
            <a:r>
              <a:rPr lang="en-US" sz="2400" dirty="0"/>
              <a:t> </a:t>
            </a:r>
          </a:p>
          <a:p>
            <a:r>
              <a:rPr lang="en-US" sz="2400" dirty="0">
                <a:hlinkClick r:id="rId4"/>
              </a:rPr>
              <a:t>Reading data from Microsoft SQL Server into R - Stack Overflow</a:t>
            </a:r>
            <a:endParaRPr lang="en-GB" sz="2400" dirty="0"/>
          </a:p>
          <a:p>
            <a:r>
              <a:rPr lang="en-US" sz="2400" dirty="0">
                <a:hlinkClick r:id="rId5"/>
              </a:rPr>
              <a:t>Install on Windows - SQL Server Machine Learning Services | Microsoft Docs</a:t>
            </a:r>
            <a:endParaRPr lang="en-US" sz="2400" dirty="0"/>
          </a:p>
          <a:p>
            <a:r>
              <a:rPr lang="en-US" sz="2400" dirty="0">
                <a:hlinkClick r:id="rId6"/>
              </a:rPr>
              <a:t>R language extension - SQL Server Machine Learning Services | Microsoft Docs</a:t>
            </a:r>
            <a:endParaRPr lang="en-US" sz="2400" dirty="0"/>
          </a:p>
          <a:p>
            <a:r>
              <a:rPr lang="en-US" sz="2400" dirty="0">
                <a:hlinkClick r:id="rId7"/>
              </a:rPr>
              <a:t>CREATE EXTERNAL LIBRARY (Transact-SQL) - SQL Server - SQL Server | Microsoft Docs</a:t>
            </a:r>
            <a:endParaRPr lang="en-GB" sz="2400" dirty="0"/>
          </a:p>
        </p:txBody>
      </p:sp>
      <p:sp>
        <p:nvSpPr>
          <p:cNvPr id="4" name="Slide Number Placeholder 3"/>
          <p:cNvSpPr>
            <a:spLocks noGrp="1"/>
          </p:cNvSpPr>
          <p:nvPr>
            <p:ph type="sldNum" idx="4"/>
          </p:nvPr>
        </p:nvSpPr>
        <p:spPr/>
        <p:txBody>
          <a:bodyPr/>
          <a:lstStyle/>
          <a:p>
            <a:fld id="{00000000-1234-1234-1234-123412341234}" type="slidenum">
              <a:rPr lang="en-US" smtClean="0"/>
              <a:pPr/>
              <a:t>17</a:t>
            </a:fld>
            <a:endParaRPr lang="en-US" sz="1300" dirty="0"/>
          </a:p>
        </p:txBody>
      </p:sp>
    </p:spTree>
    <p:extLst>
      <p:ext uri="{BB962C8B-B14F-4D97-AF65-F5344CB8AC3E}">
        <p14:creationId xmlns:p14="http://schemas.microsoft.com/office/powerpoint/2010/main" val="511472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2</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DevOps</a:t>
            </a:r>
          </a:p>
          <a:p>
            <a:pPr marL="514350" indent="-514350">
              <a:buFont typeface="+mj-lt"/>
              <a:buAutoNum type="alphaLcParenR"/>
              <a:defRPr/>
            </a:pPr>
            <a:r>
              <a:rPr lang="en-US" dirty="0">
                <a:solidFill>
                  <a:schemeClr val="bg1"/>
                </a:solidFill>
              </a:rPr>
              <a:t>Boards</a:t>
            </a:r>
          </a:p>
          <a:p>
            <a:pPr marL="514350" indent="-514350">
              <a:buFont typeface="+mj-lt"/>
              <a:buAutoNum type="alphaLcParenR"/>
              <a:defRPr/>
            </a:pPr>
            <a:r>
              <a:rPr lang="en-US" dirty="0">
                <a:solidFill>
                  <a:schemeClr val="bg1"/>
                </a:solidFill>
              </a:rPr>
              <a:t>Repos: enable more rapid actuarial development</a:t>
            </a:r>
          </a:p>
          <a:p>
            <a:pPr marL="514350" indent="-514350">
              <a:buFont typeface="+mj-lt"/>
              <a:buAutoNum type="alphaLcParenR"/>
              <a:defRPr/>
            </a:pPr>
            <a:r>
              <a:rPr lang="en-US" dirty="0">
                <a:solidFill>
                  <a:schemeClr val="bg1"/>
                </a:solidFill>
              </a:rPr>
              <a:t>Pipelines: maturing to CI/CD</a:t>
            </a:r>
          </a:p>
          <a:p>
            <a:pPr marL="0" indent="0">
              <a:buNone/>
            </a:pPr>
            <a:endParaRPr lang="en-US" dirty="0">
              <a:solidFill>
                <a:schemeClr val="bg1"/>
              </a:solidFill>
            </a:endParaRPr>
          </a:p>
          <a:p>
            <a:pPr marL="0" indent="0">
              <a:buNone/>
              <a:defRPr/>
            </a:pPr>
            <a:endParaRPr lang="en-US" dirty="0">
              <a:solidFill>
                <a:schemeClr val="bg1"/>
              </a:solidFill>
            </a:endParaRPr>
          </a:p>
        </p:txBody>
      </p:sp>
    </p:spTree>
    <p:extLst>
      <p:ext uri="{BB962C8B-B14F-4D97-AF65-F5344CB8AC3E}">
        <p14:creationId xmlns:p14="http://schemas.microsoft.com/office/powerpoint/2010/main" val="4011260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19</a:t>
            </a:fld>
            <a:endParaRPr lang="en-US" sz="1300" dirty="0"/>
          </a:p>
        </p:txBody>
      </p:sp>
      <p:pic>
        <p:nvPicPr>
          <p:cNvPr id="1026" name="Picture 2" descr="https://azurecomcdn.azureedge.net/cvt-29bb5b361a30509ed9e5daf51ad1318c032a10805d9ab60ea21edf9042d6f872/images/page/services/devops/boards/screensh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643" y="0"/>
            <a:ext cx="10000713" cy="6375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383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4"/>
          </p:nvPr>
        </p:nvSpPr>
        <p:spPr/>
        <p:txBody>
          <a:bodyPr/>
          <a:lstStyle/>
          <a:p>
            <a:fld id="{00000000-1234-1234-1234-123412341234}" type="slidenum">
              <a:rPr lang="en-US" smtClean="0"/>
              <a:pPr/>
              <a:t>2</a:t>
            </a:fld>
            <a:endParaRPr lang="en-US" sz="1300" dirty="0"/>
          </a:p>
        </p:txBody>
      </p:sp>
      <p:sp>
        <p:nvSpPr>
          <p:cNvPr id="3" name="Title 2"/>
          <p:cNvSpPr>
            <a:spLocks noGrp="1"/>
          </p:cNvSpPr>
          <p:nvPr>
            <p:ph type="title"/>
          </p:nvPr>
        </p:nvSpPr>
        <p:spPr>
          <a:xfrm>
            <a:off x="720676" y="1470342"/>
            <a:ext cx="10767024" cy="1905000"/>
          </a:xfrm>
        </p:spPr>
        <p:txBody>
          <a:bodyPr anchor="ctr"/>
          <a:lstStyle/>
          <a:p>
            <a:pPr lvl="0" algn="r">
              <a:lnSpc>
                <a:spcPct val="100000"/>
              </a:lnSpc>
              <a:spcBef>
                <a:spcPts val="0"/>
              </a:spcBef>
              <a:buClr>
                <a:prstClr val="white"/>
              </a:buClr>
              <a:buSzPts val="1200"/>
            </a:pPr>
            <a:r>
              <a:rPr lang="en-GB" sz="4000" dirty="0" smtClean="0"/>
              <a:t>Brent Carpenetti</a:t>
            </a:r>
            <a:r>
              <a:rPr lang="en-GB" sz="2000" dirty="0" smtClean="0"/>
              <a:t/>
            </a:r>
            <a:br>
              <a:rPr lang="en-GB" sz="2000" dirty="0" smtClean="0"/>
            </a:br>
            <a:r>
              <a:rPr lang="en-GB" sz="1600" dirty="0" smtClean="0"/>
              <a:t>Senior Actuary, Risk Management</a:t>
            </a:r>
            <a:br>
              <a:rPr lang="en-GB" sz="1600" dirty="0" smtClean="0"/>
            </a:br>
            <a:r>
              <a:rPr lang="en-GB" sz="1600" dirty="0" smtClean="0"/>
              <a:t>Hannover Re</a:t>
            </a:r>
            <a:br>
              <a:rPr lang="en-GB" sz="1600" dirty="0" smtClean="0"/>
            </a:br>
            <a:r>
              <a:rPr lang="en-US" sz="1600" dirty="0">
                <a:hlinkClick r:id="rId2"/>
              </a:rPr>
              <a:t>https://linkedin.com/in/brentcarpenetti</a:t>
            </a:r>
            <a:endParaRPr lang="en-GB" dirty="0"/>
          </a:p>
        </p:txBody>
      </p:sp>
      <p:sp>
        <p:nvSpPr>
          <p:cNvPr id="5" name="Title 2"/>
          <p:cNvSpPr txBox="1">
            <a:spLocks/>
          </p:cNvSpPr>
          <p:nvPr/>
        </p:nvSpPr>
        <p:spPr>
          <a:xfrm>
            <a:off x="720676" y="3575683"/>
            <a:ext cx="10767024" cy="1905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000" b="0" kern="1200">
                <a:solidFill>
                  <a:schemeClr val="bg1"/>
                </a:solidFill>
                <a:latin typeface="+mj-lt"/>
                <a:ea typeface="+mj-ea"/>
                <a:cs typeface="+mj-cs"/>
              </a:defRPr>
            </a:lvl1pPr>
          </a:lstStyle>
          <a:p>
            <a:pPr algn="r">
              <a:lnSpc>
                <a:spcPct val="100000"/>
              </a:lnSpc>
              <a:spcBef>
                <a:spcPts val="0"/>
              </a:spcBef>
              <a:buClr>
                <a:prstClr val="white"/>
              </a:buClr>
              <a:buSzPts val="1200"/>
            </a:pPr>
            <a:r>
              <a:rPr lang="en-GB" sz="4000" dirty="0" smtClean="0"/>
              <a:t>Hiram Fleitas</a:t>
            </a:r>
            <a:r>
              <a:rPr lang="en-GB" sz="2000" dirty="0" smtClean="0"/>
              <a:t/>
            </a:r>
            <a:br>
              <a:rPr lang="en-GB" sz="2000" dirty="0" smtClean="0"/>
            </a:br>
            <a:r>
              <a:rPr lang="en-GB" sz="1600" dirty="0" smtClean="0"/>
              <a:t>Senior Customer Engineer</a:t>
            </a:r>
            <a:br>
              <a:rPr lang="en-GB" sz="1600" dirty="0" smtClean="0"/>
            </a:br>
            <a:r>
              <a:rPr lang="en-GB" sz="1600" dirty="0" smtClean="0"/>
              <a:t>Microsoft Data &amp; AI</a:t>
            </a:r>
            <a:br>
              <a:rPr lang="en-GB" sz="1600" dirty="0" smtClean="0"/>
            </a:br>
            <a:r>
              <a:rPr lang="en-US" sz="1600" dirty="0" smtClean="0">
                <a:solidFill>
                  <a:prstClr val="white"/>
                </a:solidFill>
                <a:latin typeface="Calibri Light"/>
                <a:ea typeface="+mn-ea"/>
                <a:cs typeface="+mn-cs"/>
                <a:hlinkClick r:id="rId3"/>
              </a:rPr>
              <a:t>https://aka.ms/hiram</a:t>
            </a:r>
            <a:endParaRPr lang="en-GB" sz="1600" dirty="0"/>
          </a:p>
        </p:txBody>
      </p:sp>
      <p:pic>
        <p:nvPicPr>
          <p:cNvPr id="6" name="Picture 2" descr="Hiram Fleitas Leó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676" y="3575683"/>
            <a:ext cx="1905000" cy="1905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Brent Carpenetti, ASA, CER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676" y="1470342"/>
            <a:ext cx="1905000" cy="1905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51745" y="3754894"/>
            <a:ext cx="5113646" cy="1546577"/>
          </a:xfrm>
          <a:prstGeom prst="rect">
            <a:avLst/>
          </a:prstGeom>
          <a:noFill/>
        </p:spPr>
        <p:txBody>
          <a:bodyPr wrap="square" rtlCol="0">
            <a:spAutoFit/>
          </a:bodyPr>
          <a:lstStyle/>
          <a:p>
            <a:r>
              <a:rPr lang="en-US" sz="1050" dirty="0">
                <a:solidFill>
                  <a:schemeClr val="bg1">
                    <a:lumMod val="75000"/>
                  </a:schemeClr>
                </a:solidFill>
              </a:rPr>
              <a:t>Hiram Fleitas works on ML, Azure Synapse, Power Platform and DevOps at Microsoft as a Senior Customer Engineer in Data &amp; </a:t>
            </a:r>
            <a:r>
              <a:rPr lang="en-US" sz="1050" dirty="0" smtClean="0">
                <a:solidFill>
                  <a:schemeClr val="bg1">
                    <a:lumMod val="75000"/>
                  </a:schemeClr>
                </a:solidFill>
              </a:rPr>
              <a:t>AI. He </a:t>
            </a:r>
            <a:r>
              <a:rPr lang="en-US" sz="1050" dirty="0">
                <a:solidFill>
                  <a:schemeClr val="bg1">
                    <a:lumMod val="75000"/>
                  </a:schemeClr>
                </a:solidFill>
              </a:rPr>
              <a:t>wrote his first app in BASIC at 13 years old and developed a passion for computers ever since. He's built a professional career in tech over the past 25+ </a:t>
            </a:r>
            <a:r>
              <a:rPr lang="en-US" sz="1050" dirty="0" smtClean="0">
                <a:solidFill>
                  <a:schemeClr val="bg1">
                    <a:lumMod val="75000"/>
                  </a:schemeClr>
                </a:solidFill>
              </a:rPr>
              <a:t>years </a:t>
            </a:r>
            <a:r>
              <a:rPr lang="en-US" sz="1050" dirty="0">
                <a:solidFill>
                  <a:schemeClr val="bg1">
                    <a:lumMod val="75000"/>
                  </a:schemeClr>
                </a:solidFill>
              </a:rPr>
              <a:t>while working a multiple large companies. He's spoken about ML, Azure, SQL and the Power Platform at User Groups, Code Camps, SQL Saturdays, Global AI </a:t>
            </a:r>
            <a:r>
              <a:rPr lang="en-US" sz="1050" dirty="0" smtClean="0">
                <a:solidFill>
                  <a:schemeClr val="bg1">
                    <a:lumMod val="75000"/>
                  </a:schemeClr>
                </a:solidFill>
              </a:rPr>
              <a:t>Boot-camps </a:t>
            </a:r>
            <a:r>
              <a:rPr lang="en-US" sz="1050" dirty="0">
                <a:solidFill>
                  <a:schemeClr val="bg1">
                    <a:lumMod val="75000"/>
                  </a:schemeClr>
                </a:solidFill>
              </a:rPr>
              <a:t>and at PASS Summit.</a:t>
            </a:r>
          </a:p>
          <a:p>
            <a:endParaRPr lang="en-US" sz="1050" dirty="0">
              <a:solidFill>
                <a:schemeClr val="bg1">
                  <a:lumMod val="75000"/>
                </a:schemeClr>
              </a:solidFill>
            </a:endParaRPr>
          </a:p>
          <a:p>
            <a:r>
              <a:rPr lang="en-US" sz="1050" dirty="0">
                <a:solidFill>
                  <a:schemeClr val="bg1">
                    <a:lumMod val="75000"/>
                  </a:schemeClr>
                </a:solidFill>
              </a:rPr>
              <a:t>Hiram is also a code contributor to several open source projects and serves as the IS Flotilla Staff Officer for the United States Coast Guard Auxiliary.</a:t>
            </a:r>
          </a:p>
        </p:txBody>
      </p:sp>
      <p:sp>
        <p:nvSpPr>
          <p:cNvPr id="9" name="TextBox 8"/>
          <p:cNvSpPr txBox="1"/>
          <p:nvPr/>
        </p:nvSpPr>
        <p:spPr>
          <a:xfrm>
            <a:off x="2751745" y="1649553"/>
            <a:ext cx="5113646" cy="1546577"/>
          </a:xfrm>
          <a:prstGeom prst="rect">
            <a:avLst/>
          </a:prstGeom>
          <a:noFill/>
        </p:spPr>
        <p:txBody>
          <a:bodyPr wrap="square" rtlCol="0">
            <a:spAutoFit/>
          </a:bodyPr>
          <a:lstStyle/>
          <a:p>
            <a:r>
              <a:rPr lang="en-US" sz="1050" dirty="0" smtClean="0">
                <a:solidFill>
                  <a:schemeClr val="bg1">
                    <a:lumMod val="75000"/>
                  </a:schemeClr>
                </a:solidFill>
              </a:rPr>
              <a:t>Prior </a:t>
            </a:r>
            <a:r>
              <a:rPr lang="en-US" sz="1050" dirty="0">
                <a:solidFill>
                  <a:schemeClr val="bg1">
                    <a:lumMod val="75000"/>
                  </a:schemeClr>
                </a:solidFill>
              </a:rPr>
              <a:t>to joining Hannover Re, Brent worked as an Actuarial Analyst for Blue Cross Blue Shield of Tennessee. In this position, he </a:t>
            </a:r>
            <a:r>
              <a:rPr lang="en-US" sz="1050" dirty="0" smtClean="0">
                <a:solidFill>
                  <a:schemeClr val="bg1">
                    <a:lumMod val="75000"/>
                  </a:schemeClr>
                </a:solidFill>
              </a:rPr>
              <a:t>lead </a:t>
            </a:r>
            <a:r>
              <a:rPr lang="en-US" sz="1050" dirty="0">
                <a:solidFill>
                  <a:schemeClr val="bg1">
                    <a:lumMod val="75000"/>
                  </a:schemeClr>
                </a:solidFill>
              </a:rPr>
              <a:t>group insured forecasting. During that time he identified cost saving initiatives and provided strategically relevant analysis on over 500,000 members that represented more than $2,000,000,000 in premium.</a:t>
            </a:r>
          </a:p>
          <a:p>
            <a:endParaRPr lang="en-US" sz="1050" dirty="0" smtClean="0">
              <a:solidFill>
                <a:schemeClr val="bg1">
                  <a:lumMod val="75000"/>
                </a:schemeClr>
              </a:solidFill>
            </a:endParaRPr>
          </a:p>
          <a:p>
            <a:r>
              <a:rPr lang="en-US" sz="1050" dirty="0" smtClean="0">
                <a:solidFill>
                  <a:schemeClr val="bg1">
                    <a:lumMod val="75000"/>
                  </a:schemeClr>
                </a:solidFill>
              </a:rPr>
              <a:t>At </a:t>
            </a:r>
            <a:r>
              <a:rPr lang="en-US" sz="1050" dirty="0">
                <a:solidFill>
                  <a:schemeClr val="bg1">
                    <a:lumMod val="75000"/>
                  </a:schemeClr>
                </a:solidFill>
              </a:rPr>
              <a:t>Hannover Re, Brent is responsible for deployment of innovative IT applications for effective risk mitigation through data analytics across both mortality and morbidity exposures. As an entrepreneur at heart, identifying ways to develop mutually beneficial relationships with clients is a core focus in his risk assessment and review processes.</a:t>
            </a:r>
          </a:p>
        </p:txBody>
      </p:sp>
    </p:spTree>
    <p:extLst>
      <p:ext uri="{BB962C8B-B14F-4D97-AF65-F5344CB8AC3E}">
        <p14:creationId xmlns:p14="http://schemas.microsoft.com/office/powerpoint/2010/main" val="1304465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20</a:t>
            </a:fld>
            <a:endParaRPr lang="en-US" sz="1300" dirty="0"/>
          </a:p>
        </p:txBody>
      </p:sp>
      <p:pic>
        <p:nvPicPr>
          <p:cNvPr id="2054" name="Picture 6" descr="https://azurecomcdn.azureedge.net/cvt-29bb5b361a30509ed9e5daf51ad1318c032a10805d9ab60ea21edf9042d6f872/images/page/services/devops/repos/screensho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1891" y="-1"/>
            <a:ext cx="9878327" cy="629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417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21</a:t>
            </a:fld>
            <a:endParaRPr lang="en-US" sz="1300" dirty="0"/>
          </a:p>
        </p:txBody>
      </p:sp>
      <p:pic>
        <p:nvPicPr>
          <p:cNvPr id="2052" name="Picture 4" descr="https://azurecomcdn.azureedge.net/cvt-29bb5b361a30509ed9e5daf51ad1318c032a10805d9ab60ea21edf9042d6f872/images/page/services/devops/repos/collabora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418" y="0"/>
            <a:ext cx="10009164" cy="629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688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22</a:t>
            </a:fld>
            <a:endParaRPr lang="en-US" sz="1300" dirty="0"/>
          </a:p>
        </p:txBody>
      </p:sp>
      <p:pic>
        <p:nvPicPr>
          <p:cNvPr id="1026" name="Picture 2" descr="Graphical user interface, text, application&#10;&#10;Description automatically generated">
            <a:extLst>
              <a:ext uri="{FF2B5EF4-FFF2-40B4-BE49-F238E27FC236}">
                <a16:creationId xmlns:a16="http://schemas.microsoft.com/office/drawing/2014/main" id="{F8C3896D-E3D2-4052-8BCF-EE8739D2A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072" y="0"/>
            <a:ext cx="10018725" cy="6387381"/>
          </a:xfrm>
          <a:prstGeom prst="rect">
            <a:avLst/>
          </a:prstGeom>
          <a:noFill/>
        </p:spPr>
      </p:pic>
    </p:spTree>
    <p:extLst>
      <p:ext uri="{BB962C8B-B14F-4D97-AF65-F5344CB8AC3E}">
        <p14:creationId xmlns:p14="http://schemas.microsoft.com/office/powerpoint/2010/main" val="321693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23</a:t>
            </a:fld>
            <a:endParaRPr lang="en-US" sz="1300" dirty="0"/>
          </a:p>
        </p:txBody>
      </p:sp>
      <p:pic>
        <p:nvPicPr>
          <p:cNvPr id="2050" name="Picture 2" descr="Diagram&#10;&#10;Description automatically generated">
            <a:extLst>
              <a:ext uri="{FF2B5EF4-FFF2-40B4-BE49-F238E27FC236}">
                <a16:creationId xmlns:a16="http://schemas.microsoft.com/office/drawing/2014/main" id="{6163EA91-27C4-4978-BE28-B79F5036D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719262"/>
            <a:ext cx="7848600" cy="3419475"/>
          </a:xfrm>
          <a:prstGeom prst="rect">
            <a:avLst/>
          </a:prstGeom>
          <a:noFill/>
        </p:spPr>
      </p:pic>
      <p:sp>
        <p:nvSpPr>
          <p:cNvPr id="2" name="TextBox 1">
            <a:extLst>
              <a:ext uri="{FF2B5EF4-FFF2-40B4-BE49-F238E27FC236}">
                <a16:creationId xmlns:a16="http://schemas.microsoft.com/office/drawing/2014/main" id="{23D06D01-8176-4125-9257-F8533EA53974}"/>
              </a:ext>
            </a:extLst>
          </p:cNvPr>
          <p:cNvSpPr txBox="1"/>
          <p:nvPr/>
        </p:nvSpPr>
        <p:spPr>
          <a:xfrm>
            <a:off x="838200" y="6040537"/>
            <a:ext cx="10515600" cy="307777"/>
          </a:xfrm>
          <a:prstGeom prst="rect">
            <a:avLst/>
          </a:prstGeom>
          <a:noFill/>
        </p:spPr>
        <p:txBody>
          <a:bodyPr wrap="square" rtlCol="0">
            <a:spAutoFit/>
          </a:bodyPr>
          <a:lstStyle/>
          <a:p>
            <a:r>
              <a:rPr lang="en-GB" sz="1400" dirty="0"/>
              <a:t>Ref: </a:t>
            </a:r>
            <a:r>
              <a:rPr lang="en-GB" sz="1400" dirty="0">
                <a:hlinkClick r:id="rId3"/>
              </a:rPr>
              <a:t>https://docs.microsoft.com/azure/devops/pipelines/get-started/pipelines-get-started</a:t>
            </a:r>
            <a:r>
              <a:rPr lang="en-GB" sz="1400" dirty="0"/>
              <a:t>  </a:t>
            </a:r>
          </a:p>
        </p:txBody>
      </p:sp>
      <p:sp>
        <p:nvSpPr>
          <p:cNvPr id="3" name="Oval 2">
            <a:extLst>
              <a:ext uri="{FF2B5EF4-FFF2-40B4-BE49-F238E27FC236}">
                <a16:creationId xmlns:a16="http://schemas.microsoft.com/office/drawing/2014/main" id="{5343E33A-D21D-41CE-9DD8-083D80AF7D3D}"/>
              </a:ext>
            </a:extLst>
          </p:cNvPr>
          <p:cNvSpPr/>
          <p:nvPr/>
        </p:nvSpPr>
        <p:spPr>
          <a:xfrm>
            <a:off x="6558415" y="1360175"/>
            <a:ext cx="461963" cy="4619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3</a:t>
            </a:r>
            <a:endParaRPr lang="en-US" dirty="0"/>
          </a:p>
        </p:txBody>
      </p:sp>
      <p:sp>
        <p:nvSpPr>
          <p:cNvPr id="6" name="Oval 5">
            <a:extLst>
              <a:ext uri="{FF2B5EF4-FFF2-40B4-BE49-F238E27FC236}">
                <a16:creationId xmlns:a16="http://schemas.microsoft.com/office/drawing/2014/main" id="{B701F098-F04C-4854-BBAC-E2FE296CE7AE}"/>
              </a:ext>
            </a:extLst>
          </p:cNvPr>
          <p:cNvSpPr/>
          <p:nvPr/>
        </p:nvSpPr>
        <p:spPr>
          <a:xfrm>
            <a:off x="2491126" y="1360174"/>
            <a:ext cx="461963" cy="461963"/>
          </a:xfrm>
          <a:prstGeom prst="ellipse">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1</a:t>
            </a:r>
            <a:endParaRPr lang="en-US" dirty="0"/>
          </a:p>
        </p:txBody>
      </p:sp>
      <p:sp>
        <p:nvSpPr>
          <p:cNvPr id="8" name="Oval 7">
            <a:extLst>
              <a:ext uri="{FF2B5EF4-FFF2-40B4-BE49-F238E27FC236}">
                <a16:creationId xmlns:a16="http://schemas.microsoft.com/office/drawing/2014/main" id="{F831F13B-D165-436A-966D-F7748B281CEC}"/>
              </a:ext>
            </a:extLst>
          </p:cNvPr>
          <p:cNvSpPr/>
          <p:nvPr/>
        </p:nvSpPr>
        <p:spPr>
          <a:xfrm>
            <a:off x="4196441" y="1360176"/>
            <a:ext cx="461963" cy="461963"/>
          </a:xfrm>
          <a:prstGeom prst="ellipse">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2</a:t>
            </a:r>
            <a:endParaRPr lang="en-US" dirty="0"/>
          </a:p>
        </p:txBody>
      </p:sp>
      <p:sp>
        <p:nvSpPr>
          <p:cNvPr id="10" name="Oval 9">
            <a:extLst>
              <a:ext uri="{FF2B5EF4-FFF2-40B4-BE49-F238E27FC236}">
                <a16:creationId xmlns:a16="http://schemas.microsoft.com/office/drawing/2014/main" id="{393F98A5-38CF-4A7C-AB52-958311607E7C}"/>
              </a:ext>
            </a:extLst>
          </p:cNvPr>
          <p:cNvSpPr/>
          <p:nvPr/>
        </p:nvSpPr>
        <p:spPr>
          <a:xfrm>
            <a:off x="6558415" y="5035863"/>
            <a:ext cx="461963" cy="4619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4</a:t>
            </a:r>
            <a:endParaRPr lang="en-US" dirty="0"/>
          </a:p>
        </p:txBody>
      </p:sp>
    </p:spTree>
    <p:extLst>
      <p:ext uri="{BB962C8B-B14F-4D97-AF65-F5344CB8AC3E}">
        <p14:creationId xmlns:p14="http://schemas.microsoft.com/office/powerpoint/2010/main" val="3970384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24</a:t>
            </a:fld>
            <a:endParaRPr lang="en-US" sz="1300" dirty="0"/>
          </a:p>
        </p:txBody>
      </p:sp>
      <p:pic>
        <p:nvPicPr>
          <p:cNvPr id="3" name="Picture 2">
            <a:extLst>
              <a:ext uri="{FF2B5EF4-FFF2-40B4-BE49-F238E27FC236}">
                <a16:creationId xmlns:a16="http://schemas.microsoft.com/office/drawing/2014/main" id="{68594E55-BFDA-4D25-B8CB-9C8E43BEE18F}"/>
              </a:ext>
            </a:extLst>
          </p:cNvPr>
          <p:cNvPicPr>
            <a:picLocks noChangeAspect="1"/>
          </p:cNvPicPr>
          <p:nvPr/>
        </p:nvPicPr>
        <p:blipFill>
          <a:blip r:embed="rId2"/>
          <a:stretch>
            <a:fillRect/>
          </a:stretch>
        </p:blipFill>
        <p:spPr>
          <a:xfrm>
            <a:off x="-29919" y="0"/>
            <a:ext cx="12251839" cy="6858000"/>
          </a:xfrm>
          <a:prstGeom prst="rect">
            <a:avLst/>
          </a:prstGeom>
        </p:spPr>
      </p:pic>
      <p:pic>
        <p:nvPicPr>
          <p:cNvPr id="11" name="Graphic 10" descr="Line arrow: Straight with solid fill">
            <a:extLst>
              <a:ext uri="{FF2B5EF4-FFF2-40B4-BE49-F238E27FC236}">
                <a16:creationId xmlns:a16="http://schemas.microsoft.com/office/drawing/2014/main" id="{73222E41-2761-4671-9E4C-FC45E8B9BF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29543" y="2867024"/>
            <a:ext cx="914400" cy="914400"/>
          </a:xfrm>
          <a:prstGeom prst="rect">
            <a:avLst/>
          </a:prstGeom>
        </p:spPr>
      </p:pic>
    </p:spTree>
    <p:extLst>
      <p:ext uri="{BB962C8B-B14F-4D97-AF65-F5344CB8AC3E}">
        <p14:creationId xmlns:p14="http://schemas.microsoft.com/office/powerpoint/2010/main" val="3116380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25</a:t>
            </a:fld>
            <a:endParaRPr lang="en-US" sz="1300" dirty="0"/>
          </a:p>
        </p:txBody>
      </p:sp>
      <p:pic>
        <p:nvPicPr>
          <p:cNvPr id="12" name="Picture 11">
            <a:extLst>
              <a:ext uri="{FF2B5EF4-FFF2-40B4-BE49-F238E27FC236}">
                <a16:creationId xmlns:a16="http://schemas.microsoft.com/office/drawing/2014/main" id="{C2B27C72-F0CA-43CA-9F89-515848F3A9BB}"/>
              </a:ext>
            </a:extLst>
          </p:cNvPr>
          <p:cNvPicPr>
            <a:picLocks noChangeAspect="1"/>
          </p:cNvPicPr>
          <p:nvPr/>
        </p:nvPicPr>
        <p:blipFill>
          <a:blip r:embed="rId2"/>
          <a:stretch>
            <a:fillRect/>
          </a:stretch>
        </p:blipFill>
        <p:spPr>
          <a:xfrm>
            <a:off x="-59839" y="0"/>
            <a:ext cx="12251839" cy="6858000"/>
          </a:xfrm>
          <a:prstGeom prst="rect">
            <a:avLst/>
          </a:prstGeom>
        </p:spPr>
      </p:pic>
      <p:pic>
        <p:nvPicPr>
          <p:cNvPr id="18" name="Graphic 17" descr="Line arrow: Straight with solid fill">
            <a:extLst>
              <a:ext uri="{FF2B5EF4-FFF2-40B4-BE49-F238E27FC236}">
                <a16:creationId xmlns:a16="http://schemas.microsoft.com/office/drawing/2014/main" id="{55FE20EA-7626-4DF6-AF26-A0A33685D9C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rot="5400000">
            <a:off x="4917709" y="953022"/>
            <a:ext cx="914400" cy="914400"/>
          </a:xfrm>
          <a:prstGeom prst="rect">
            <a:avLst/>
          </a:prstGeom>
        </p:spPr>
      </p:pic>
      <p:pic>
        <p:nvPicPr>
          <p:cNvPr id="20" name="Graphic 19" descr="Line arrow: Straight with solid fill">
            <a:extLst>
              <a:ext uri="{FF2B5EF4-FFF2-40B4-BE49-F238E27FC236}">
                <a16:creationId xmlns:a16="http://schemas.microsoft.com/office/drawing/2014/main" id="{83CC60EE-111C-4675-A2BD-0D7D3A1DA1B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387118" y="2533649"/>
            <a:ext cx="914400" cy="914400"/>
          </a:xfrm>
          <a:prstGeom prst="rect">
            <a:avLst/>
          </a:prstGeom>
        </p:spPr>
      </p:pic>
    </p:spTree>
    <p:extLst>
      <p:ext uri="{BB962C8B-B14F-4D97-AF65-F5344CB8AC3E}">
        <p14:creationId xmlns:p14="http://schemas.microsoft.com/office/powerpoint/2010/main" val="4047115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26</a:t>
            </a:fld>
            <a:endParaRPr lang="en-US" sz="1300" dirty="0"/>
          </a:p>
        </p:txBody>
      </p:sp>
      <p:pic>
        <p:nvPicPr>
          <p:cNvPr id="10" name="Picture 9">
            <a:extLst>
              <a:ext uri="{FF2B5EF4-FFF2-40B4-BE49-F238E27FC236}">
                <a16:creationId xmlns:a16="http://schemas.microsoft.com/office/drawing/2014/main" id="{7E697236-4D77-4FAA-A50F-C5906F61757F}"/>
              </a:ext>
            </a:extLst>
          </p:cNvPr>
          <p:cNvPicPr>
            <a:picLocks noChangeAspect="1"/>
          </p:cNvPicPr>
          <p:nvPr/>
        </p:nvPicPr>
        <p:blipFill>
          <a:blip r:embed="rId2"/>
          <a:stretch>
            <a:fillRect/>
          </a:stretch>
        </p:blipFill>
        <p:spPr>
          <a:xfrm>
            <a:off x="-59837" y="0"/>
            <a:ext cx="12251840" cy="6858000"/>
          </a:xfrm>
          <a:prstGeom prst="rect">
            <a:avLst/>
          </a:prstGeom>
        </p:spPr>
      </p:pic>
      <p:pic>
        <p:nvPicPr>
          <p:cNvPr id="14" name="Graphic 13" descr="Line arrow: Straight with solid fill">
            <a:extLst>
              <a:ext uri="{FF2B5EF4-FFF2-40B4-BE49-F238E27FC236}">
                <a16:creationId xmlns:a16="http://schemas.microsoft.com/office/drawing/2014/main" id="{B73E3CDC-3290-474A-A881-8E1F5BCAAA8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10852" y="3544597"/>
            <a:ext cx="914400" cy="914400"/>
          </a:xfrm>
          <a:prstGeom prst="rect">
            <a:avLst/>
          </a:prstGeom>
        </p:spPr>
      </p:pic>
      <p:pic>
        <p:nvPicPr>
          <p:cNvPr id="16" name="Graphic 15" descr="Line arrow: Straight with solid fill">
            <a:extLst>
              <a:ext uri="{FF2B5EF4-FFF2-40B4-BE49-F238E27FC236}">
                <a16:creationId xmlns:a16="http://schemas.microsoft.com/office/drawing/2014/main" id="{CA29F695-74D9-4F0E-A91D-AFF2EA76B3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087327" y="2277772"/>
            <a:ext cx="914400" cy="914400"/>
          </a:xfrm>
          <a:prstGeom prst="rect">
            <a:avLst/>
          </a:prstGeom>
        </p:spPr>
      </p:pic>
      <p:pic>
        <p:nvPicPr>
          <p:cNvPr id="18" name="Graphic 17" descr="Line arrow: Straight with solid fill">
            <a:extLst>
              <a:ext uri="{FF2B5EF4-FFF2-40B4-BE49-F238E27FC236}">
                <a16:creationId xmlns:a16="http://schemas.microsoft.com/office/drawing/2014/main" id="{2B4717F5-5AA6-4205-AEAF-70034059FA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421452" y="2182522"/>
            <a:ext cx="914400" cy="914400"/>
          </a:xfrm>
          <a:prstGeom prst="rect">
            <a:avLst/>
          </a:prstGeom>
        </p:spPr>
      </p:pic>
    </p:spTree>
    <p:extLst>
      <p:ext uri="{BB962C8B-B14F-4D97-AF65-F5344CB8AC3E}">
        <p14:creationId xmlns:p14="http://schemas.microsoft.com/office/powerpoint/2010/main" val="1631429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27</a:t>
            </a:fld>
            <a:endParaRPr lang="en-US" sz="1300" dirty="0"/>
          </a:p>
        </p:txBody>
      </p:sp>
      <p:pic>
        <p:nvPicPr>
          <p:cNvPr id="6" name="Picture 5">
            <a:extLst>
              <a:ext uri="{FF2B5EF4-FFF2-40B4-BE49-F238E27FC236}">
                <a16:creationId xmlns:a16="http://schemas.microsoft.com/office/drawing/2014/main" id="{26B60368-70B9-46A1-995F-C9BE13B62CCC}"/>
              </a:ext>
            </a:extLst>
          </p:cNvPr>
          <p:cNvPicPr>
            <a:picLocks noChangeAspect="1"/>
          </p:cNvPicPr>
          <p:nvPr/>
        </p:nvPicPr>
        <p:blipFill>
          <a:blip r:embed="rId2"/>
          <a:stretch>
            <a:fillRect/>
          </a:stretch>
        </p:blipFill>
        <p:spPr>
          <a:xfrm>
            <a:off x="-29919" y="0"/>
            <a:ext cx="12251838" cy="6857999"/>
          </a:xfrm>
          <a:prstGeom prst="rect">
            <a:avLst/>
          </a:prstGeom>
        </p:spPr>
      </p:pic>
    </p:spTree>
    <p:extLst>
      <p:ext uri="{BB962C8B-B14F-4D97-AF65-F5344CB8AC3E}">
        <p14:creationId xmlns:p14="http://schemas.microsoft.com/office/powerpoint/2010/main" val="4036356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28</a:t>
            </a:fld>
            <a:endParaRPr lang="en-US" sz="1300" dirty="0"/>
          </a:p>
        </p:txBody>
      </p:sp>
      <p:pic>
        <p:nvPicPr>
          <p:cNvPr id="3" name="Picture 2">
            <a:extLst>
              <a:ext uri="{FF2B5EF4-FFF2-40B4-BE49-F238E27FC236}">
                <a16:creationId xmlns:a16="http://schemas.microsoft.com/office/drawing/2014/main" id="{A736E2C8-79C1-4CA8-999C-361D67DDFE4D}"/>
              </a:ext>
            </a:extLst>
          </p:cNvPr>
          <p:cNvPicPr>
            <a:picLocks noChangeAspect="1"/>
          </p:cNvPicPr>
          <p:nvPr/>
        </p:nvPicPr>
        <p:blipFill>
          <a:blip r:embed="rId2"/>
          <a:stretch>
            <a:fillRect/>
          </a:stretch>
        </p:blipFill>
        <p:spPr>
          <a:xfrm>
            <a:off x="0" y="16747"/>
            <a:ext cx="12192000" cy="6824505"/>
          </a:xfrm>
          <a:prstGeom prst="rect">
            <a:avLst/>
          </a:prstGeom>
        </p:spPr>
      </p:pic>
    </p:spTree>
    <p:extLst>
      <p:ext uri="{BB962C8B-B14F-4D97-AF65-F5344CB8AC3E}">
        <p14:creationId xmlns:p14="http://schemas.microsoft.com/office/powerpoint/2010/main" val="2684174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29</a:t>
            </a:fld>
            <a:endParaRPr lang="en-US" sz="1300" dirty="0"/>
          </a:p>
        </p:txBody>
      </p:sp>
      <p:pic>
        <p:nvPicPr>
          <p:cNvPr id="16" name="Picture 15">
            <a:extLst>
              <a:ext uri="{FF2B5EF4-FFF2-40B4-BE49-F238E27FC236}">
                <a16:creationId xmlns:a16="http://schemas.microsoft.com/office/drawing/2014/main" id="{6047FEC9-2C86-47AC-82AA-388E61B8EC5A}"/>
              </a:ext>
            </a:extLst>
          </p:cNvPr>
          <p:cNvPicPr>
            <a:picLocks noChangeAspect="1"/>
          </p:cNvPicPr>
          <p:nvPr/>
        </p:nvPicPr>
        <p:blipFill>
          <a:blip r:embed="rId2"/>
          <a:stretch>
            <a:fillRect/>
          </a:stretch>
        </p:blipFill>
        <p:spPr>
          <a:xfrm>
            <a:off x="0" y="-1165"/>
            <a:ext cx="12192000" cy="6860330"/>
          </a:xfrm>
          <a:prstGeom prst="rect">
            <a:avLst/>
          </a:prstGeom>
        </p:spPr>
      </p:pic>
    </p:spTree>
    <p:extLst>
      <p:ext uri="{BB962C8B-B14F-4D97-AF65-F5344CB8AC3E}">
        <p14:creationId xmlns:p14="http://schemas.microsoft.com/office/powerpoint/2010/main" val="141916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B0E9-8A2D-7C44-9AD1-DDF29101BEE4}"/>
              </a:ext>
            </a:extLst>
          </p:cNvPr>
          <p:cNvSpPr>
            <a:spLocks noGrp="1"/>
          </p:cNvSpPr>
          <p:nvPr>
            <p:ph type="title"/>
          </p:nvPr>
        </p:nvSpPr>
        <p:spPr/>
        <p:txBody>
          <a:bodyPr/>
          <a:lstStyle/>
          <a:p>
            <a:r>
              <a:rPr lang="en-US" b="1" dirty="0"/>
              <a:t>SOA Antitrust Compliance Guidelines</a:t>
            </a:r>
          </a:p>
        </p:txBody>
      </p:sp>
      <p:sp>
        <p:nvSpPr>
          <p:cNvPr id="6" name="Google Shape;13;p7">
            <a:extLst>
              <a:ext uri="{FF2B5EF4-FFF2-40B4-BE49-F238E27FC236}">
                <a16:creationId xmlns:a16="http://schemas.microsoft.com/office/drawing/2014/main" id="{33ADB91D-3EDA-8B49-B818-8AA191575E31}"/>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3</a:t>
            </a:fld>
            <a:endParaRPr lang="en-US" dirty="0"/>
          </a:p>
        </p:txBody>
      </p:sp>
    </p:spTree>
    <p:extLst>
      <p:ext uri="{BB962C8B-B14F-4D97-AF65-F5344CB8AC3E}">
        <p14:creationId xmlns:p14="http://schemas.microsoft.com/office/powerpoint/2010/main" val="3599142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30</a:t>
            </a:fld>
            <a:endParaRPr lang="en-US" sz="1300" dirty="0"/>
          </a:p>
        </p:txBody>
      </p:sp>
      <p:pic>
        <p:nvPicPr>
          <p:cNvPr id="3" name="Picture 2">
            <a:extLst>
              <a:ext uri="{FF2B5EF4-FFF2-40B4-BE49-F238E27FC236}">
                <a16:creationId xmlns:a16="http://schemas.microsoft.com/office/drawing/2014/main" id="{255391FC-A01C-4992-B401-0476F5AA5FF3}"/>
              </a:ext>
            </a:extLst>
          </p:cNvPr>
          <p:cNvPicPr>
            <a:picLocks noChangeAspect="1"/>
          </p:cNvPicPr>
          <p:nvPr/>
        </p:nvPicPr>
        <p:blipFill>
          <a:blip r:embed="rId2"/>
          <a:stretch>
            <a:fillRect/>
          </a:stretch>
        </p:blipFill>
        <p:spPr>
          <a:xfrm>
            <a:off x="0" y="-1165"/>
            <a:ext cx="12192000" cy="6860330"/>
          </a:xfrm>
          <a:prstGeom prst="rect">
            <a:avLst/>
          </a:prstGeom>
        </p:spPr>
      </p:pic>
    </p:spTree>
    <p:extLst>
      <p:ext uri="{BB962C8B-B14F-4D97-AF65-F5344CB8AC3E}">
        <p14:creationId xmlns:p14="http://schemas.microsoft.com/office/powerpoint/2010/main" val="1805219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2</a:t>
            </a:r>
          </a:p>
        </p:txBody>
      </p:sp>
      <p:sp>
        <p:nvSpPr>
          <p:cNvPr id="3" name="Content Placeholder 2"/>
          <p:cNvSpPr>
            <a:spLocks noGrp="1"/>
          </p:cNvSpPr>
          <p:nvPr>
            <p:ph sz="quarter" idx="12"/>
          </p:nvPr>
        </p:nvSpPr>
        <p:spPr/>
        <p:txBody>
          <a:bodyPr>
            <a:normAutofit/>
          </a:bodyPr>
          <a:lstStyle/>
          <a:p>
            <a:r>
              <a:rPr lang="en-US" sz="2400" dirty="0">
                <a:hlinkClick r:id="rId2"/>
              </a:rPr>
              <a:t>Understand what you get with Azure Boards - Azure Boards | Microsoft Docs</a:t>
            </a:r>
            <a:endParaRPr lang="en-US" sz="2400" dirty="0"/>
          </a:p>
          <a:p>
            <a:r>
              <a:rPr lang="en-US" sz="2400" dirty="0">
                <a:hlinkClick r:id="rId3"/>
              </a:rPr>
              <a:t>Azure Boards | Microsoft Azure</a:t>
            </a:r>
            <a:endParaRPr lang="en-US" sz="2400" dirty="0"/>
          </a:p>
          <a:p>
            <a:r>
              <a:rPr lang="en-US" sz="2400" dirty="0">
                <a:hlinkClick r:id="rId4"/>
              </a:rPr>
              <a:t>About project boards - GitHub Docs</a:t>
            </a:r>
            <a:endParaRPr lang="en-US" sz="2400" dirty="0"/>
          </a:p>
          <a:p>
            <a:r>
              <a:rPr lang="en-US" sz="2400" dirty="0">
                <a:hlinkClick r:id="rId5"/>
              </a:rPr>
              <a:t>Azure Repos – Git Repositories | Microsoft Azure</a:t>
            </a:r>
            <a:endParaRPr lang="en-US" sz="2400" dirty="0"/>
          </a:p>
          <a:p>
            <a:r>
              <a:rPr lang="en-US" sz="2400" dirty="0">
                <a:hlinkClick r:id="rId6"/>
              </a:rPr>
              <a:t>Azure Pipelines | Microsoft Azure</a:t>
            </a:r>
            <a:endParaRPr lang="en-US" sz="2400" dirty="0"/>
          </a:p>
          <a:p>
            <a:r>
              <a:rPr lang="en-US" sz="2400" dirty="0">
                <a:hlinkClick r:id="rId7"/>
              </a:rPr>
              <a:t>https://microsoft.github.io/PartsUnlimited/iac/200.2x-IaC-CDAzureSQLdbwithVSTSandVS.html</a:t>
            </a:r>
            <a:r>
              <a:rPr lang="en-US" sz="2400" dirty="0"/>
              <a:t> </a:t>
            </a:r>
          </a:p>
          <a:p>
            <a:r>
              <a:rPr lang="en-US" sz="2400" dirty="0">
                <a:hlinkClick r:id="rId8"/>
              </a:rPr>
              <a:t>https://docs.microsoft.com/azure/devops/pipelines/targets/azure-sqldb</a:t>
            </a:r>
            <a:r>
              <a:rPr lang="en-US" sz="2400" dirty="0"/>
              <a:t> </a:t>
            </a:r>
          </a:p>
          <a:p>
            <a:r>
              <a:rPr lang="en-US" sz="2400" dirty="0">
                <a:hlinkClick r:id="rId9"/>
              </a:rPr>
              <a:t>https://docs.microsoft.com/sql/azure-data-studio/download-azure-data-studio</a:t>
            </a:r>
            <a:r>
              <a:rPr lang="en-US" sz="2400" dirty="0"/>
              <a:t> </a:t>
            </a:r>
          </a:p>
        </p:txBody>
      </p:sp>
      <p:sp>
        <p:nvSpPr>
          <p:cNvPr id="4" name="Slide Number Placeholder 3"/>
          <p:cNvSpPr>
            <a:spLocks noGrp="1"/>
          </p:cNvSpPr>
          <p:nvPr>
            <p:ph type="sldNum" idx="4"/>
          </p:nvPr>
        </p:nvSpPr>
        <p:spPr/>
        <p:txBody>
          <a:bodyPr/>
          <a:lstStyle/>
          <a:p>
            <a:fld id="{00000000-1234-1234-1234-123412341234}" type="slidenum">
              <a:rPr lang="en-US" smtClean="0"/>
              <a:pPr/>
              <a:t>31</a:t>
            </a:fld>
            <a:endParaRPr lang="en-US" sz="1300" dirty="0"/>
          </a:p>
        </p:txBody>
      </p:sp>
    </p:spTree>
    <p:extLst>
      <p:ext uri="{BB962C8B-B14F-4D97-AF65-F5344CB8AC3E}">
        <p14:creationId xmlns:p14="http://schemas.microsoft.com/office/powerpoint/2010/main" val="4166827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3</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a:t>
            </a:r>
            <a:r>
              <a:rPr lang="en-US" dirty="0" smtClean="0">
                <a:solidFill>
                  <a:schemeClr val="bg1"/>
                </a:solidFill>
              </a:rPr>
              <a:t>Synapse</a:t>
            </a:r>
            <a:endParaRPr lang="en-US" dirty="0">
              <a:solidFill>
                <a:schemeClr val="bg1"/>
              </a:solidFill>
            </a:endParaRPr>
          </a:p>
          <a:p>
            <a:pPr marL="514350" indent="-514350">
              <a:buFont typeface="+mj-lt"/>
              <a:buAutoNum type="alphaLcParenR"/>
              <a:defRPr/>
            </a:pPr>
            <a:r>
              <a:rPr lang="en-US" dirty="0">
                <a:solidFill>
                  <a:schemeClr val="bg1"/>
                </a:solidFill>
              </a:rPr>
              <a:t>Pipelines for Orchestrating Automation</a:t>
            </a:r>
          </a:p>
          <a:p>
            <a:pPr marL="514350" indent="-514350">
              <a:buFont typeface="+mj-lt"/>
              <a:buAutoNum type="alphaLcParenR"/>
              <a:defRPr/>
            </a:pPr>
            <a:r>
              <a:rPr lang="en-US" dirty="0">
                <a:solidFill>
                  <a:schemeClr val="bg1"/>
                </a:solidFill>
              </a:rPr>
              <a:t>Transformations: </a:t>
            </a:r>
            <a:r>
              <a:rPr lang="en-US" dirty="0" smtClean="0">
                <a:solidFill>
                  <a:schemeClr val="bg1"/>
                </a:solidFill>
              </a:rPr>
              <a:t>Data Flows (Spark in low-code)</a:t>
            </a:r>
            <a:endParaRPr lang="en-US" dirty="0">
              <a:solidFill>
                <a:schemeClr val="bg1"/>
              </a:solidFill>
            </a:endParaRPr>
          </a:p>
          <a:p>
            <a:pPr marL="514350" indent="-514350">
              <a:buFont typeface="+mj-lt"/>
              <a:buAutoNum type="alphaLcParenR"/>
              <a:defRPr/>
            </a:pPr>
            <a:r>
              <a:rPr lang="en-US" dirty="0">
                <a:solidFill>
                  <a:schemeClr val="bg1"/>
                </a:solidFill>
              </a:rPr>
              <a:t>Data movement: Including on-premises sources</a:t>
            </a:r>
          </a:p>
          <a:p>
            <a:pPr marL="0" indent="0">
              <a:buNone/>
              <a:defRPr/>
            </a:pPr>
            <a:endParaRPr lang="en-US" dirty="0">
              <a:solidFill>
                <a:schemeClr val="bg1"/>
              </a:solidFill>
            </a:endParaRPr>
          </a:p>
        </p:txBody>
      </p:sp>
    </p:spTree>
    <p:extLst>
      <p:ext uri="{BB962C8B-B14F-4D97-AF65-F5344CB8AC3E}">
        <p14:creationId xmlns:p14="http://schemas.microsoft.com/office/powerpoint/2010/main" val="2835038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33</a:t>
            </a:fld>
            <a:endParaRPr lang="en-US" sz="1300" dirty="0"/>
          </a:p>
        </p:txBody>
      </p:sp>
      <p:pic>
        <p:nvPicPr>
          <p:cNvPr id="3" name="Picture 2">
            <a:extLst>
              <a:ext uri="{FF2B5EF4-FFF2-40B4-BE49-F238E27FC236}">
                <a16:creationId xmlns:a16="http://schemas.microsoft.com/office/drawing/2014/main" id="{717DD815-D387-4F47-9371-22F4561CD4B5}"/>
              </a:ext>
            </a:extLst>
          </p:cNvPr>
          <p:cNvPicPr>
            <a:picLocks noChangeAspect="1"/>
          </p:cNvPicPr>
          <p:nvPr/>
        </p:nvPicPr>
        <p:blipFill>
          <a:blip r:embed="rId2"/>
          <a:stretch>
            <a:fillRect/>
          </a:stretch>
        </p:blipFill>
        <p:spPr>
          <a:xfrm>
            <a:off x="-29921" y="0"/>
            <a:ext cx="12251841" cy="6858001"/>
          </a:xfrm>
          <a:prstGeom prst="rect">
            <a:avLst/>
          </a:prstGeom>
        </p:spPr>
      </p:pic>
    </p:spTree>
    <p:extLst>
      <p:ext uri="{BB962C8B-B14F-4D97-AF65-F5344CB8AC3E}">
        <p14:creationId xmlns:p14="http://schemas.microsoft.com/office/powerpoint/2010/main" val="2134141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34</a:t>
            </a:fld>
            <a:endParaRPr lang="en-US" sz="1300" dirty="0"/>
          </a:p>
        </p:txBody>
      </p:sp>
      <p:sp>
        <p:nvSpPr>
          <p:cNvPr id="34" name="Title 1"/>
          <p:cNvSpPr>
            <a:spLocks noGrp="1"/>
          </p:cNvSpPr>
          <p:nvPr>
            <p:ph type="title"/>
          </p:nvPr>
        </p:nvSpPr>
        <p:spPr>
          <a:xfrm>
            <a:off x="838200" y="333483"/>
            <a:ext cx="10515600" cy="1276985"/>
          </a:xfrm>
        </p:spPr>
        <p:txBody>
          <a:bodyPr/>
          <a:lstStyle/>
          <a:p>
            <a:r>
              <a:rPr lang="en-GB" dirty="0" smtClean="0"/>
              <a:t>Pipeline: Publish Solvency II Model</a:t>
            </a:r>
            <a:endParaRPr lang="en-GB" dirty="0"/>
          </a:p>
        </p:txBody>
      </p:sp>
      <p:pic>
        <p:nvPicPr>
          <p:cNvPr id="35" name="Picture 34"/>
          <p:cNvPicPr>
            <a:picLocks noChangeAspect="1"/>
          </p:cNvPicPr>
          <p:nvPr/>
        </p:nvPicPr>
        <p:blipFill rotWithShape="1">
          <a:blip r:embed="rId2"/>
          <a:srcRect t="6442" r="3716" b="9245"/>
          <a:stretch/>
        </p:blipFill>
        <p:spPr>
          <a:xfrm>
            <a:off x="2377120" y="1610468"/>
            <a:ext cx="7416740" cy="3477319"/>
          </a:xfrm>
          <a:prstGeom prst="rect">
            <a:avLst/>
          </a:prstGeom>
        </p:spPr>
      </p:pic>
      <p:sp>
        <p:nvSpPr>
          <p:cNvPr id="37" name="TextBox 36"/>
          <p:cNvSpPr txBox="1"/>
          <p:nvPr/>
        </p:nvSpPr>
        <p:spPr>
          <a:xfrm>
            <a:off x="2272015" y="2612712"/>
            <a:ext cx="2951625" cy="369332"/>
          </a:xfrm>
          <a:prstGeom prst="rect">
            <a:avLst/>
          </a:prstGeom>
          <a:noFill/>
        </p:spPr>
        <p:txBody>
          <a:bodyPr wrap="square" rtlCol="0">
            <a:spAutoFit/>
          </a:bodyPr>
          <a:lstStyle/>
          <a:p>
            <a:r>
              <a:rPr lang="en-GB" dirty="0" smtClean="0"/>
              <a:t>Get Y dataset for regression</a:t>
            </a:r>
            <a:endParaRPr lang="en-GB" dirty="0"/>
          </a:p>
        </p:txBody>
      </p:sp>
      <p:sp>
        <p:nvSpPr>
          <p:cNvPr id="38" name="TextBox 37"/>
          <p:cNvSpPr txBox="1"/>
          <p:nvPr/>
        </p:nvSpPr>
        <p:spPr>
          <a:xfrm>
            <a:off x="7292399" y="1425802"/>
            <a:ext cx="2766002" cy="369332"/>
          </a:xfrm>
          <a:prstGeom prst="rect">
            <a:avLst/>
          </a:prstGeom>
          <a:noFill/>
        </p:spPr>
        <p:txBody>
          <a:bodyPr wrap="square" rtlCol="0">
            <a:spAutoFit/>
          </a:bodyPr>
          <a:lstStyle/>
          <a:p>
            <a:r>
              <a:rPr lang="en-GB" dirty="0" smtClean="0"/>
              <a:t>Get X dataset for regression</a:t>
            </a:r>
            <a:endParaRPr lang="en-GB" dirty="0"/>
          </a:p>
        </p:txBody>
      </p:sp>
      <p:sp>
        <p:nvSpPr>
          <p:cNvPr id="39" name="TextBox 38"/>
          <p:cNvSpPr txBox="1"/>
          <p:nvPr/>
        </p:nvSpPr>
        <p:spPr>
          <a:xfrm>
            <a:off x="5108027" y="4541362"/>
            <a:ext cx="1975945" cy="369332"/>
          </a:xfrm>
          <a:prstGeom prst="rect">
            <a:avLst/>
          </a:prstGeom>
          <a:noFill/>
        </p:spPr>
        <p:txBody>
          <a:bodyPr wrap="square" rtlCol="0">
            <a:spAutoFit/>
          </a:bodyPr>
          <a:lstStyle/>
          <a:p>
            <a:pPr algn="ctr"/>
            <a:r>
              <a:rPr lang="en-GB" dirty="0" smtClean="0"/>
              <a:t>Do we have Y data?</a:t>
            </a:r>
            <a:endParaRPr lang="en-GB" dirty="0"/>
          </a:p>
        </p:txBody>
      </p:sp>
    </p:spTree>
    <p:extLst>
      <p:ext uri="{BB962C8B-B14F-4D97-AF65-F5344CB8AC3E}">
        <p14:creationId xmlns:p14="http://schemas.microsoft.com/office/powerpoint/2010/main" val="759724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35</a:t>
            </a:fld>
            <a:endParaRPr lang="en-US" sz="1300" dirty="0"/>
          </a:p>
        </p:txBody>
      </p:sp>
      <p:pic>
        <p:nvPicPr>
          <p:cNvPr id="3" name="Picture 2"/>
          <p:cNvPicPr>
            <a:picLocks noChangeAspect="1"/>
          </p:cNvPicPr>
          <p:nvPr/>
        </p:nvPicPr>
        <p:blipFill rotWithShape="1">
          <a:blip r:embed="rId2"/>
          <a:srcRect t="6555" b="4606"/>
          <a:stretch/>
        </p:blipFill>
        <p:spPr>
          <a:xfrm>
            <a:off x="241738" y="1849717"/>
            <a:ext cx="11713544" cy="3282191"/>
          </a:xfrm>
          <a:prstGeom prst="rect">
            <a:avLst/>
          </a:prstGeom>
        </p:spPr>
      </p:pic>
      <p:sp>
        <p:nvSpPr>
          <p:cNvPr id="8" name="Title 1"/>
          <p:cNvSpPr>
            <a:spLocks noGrp="1"/>
          </p:cNvSpPr>
          <p:nvPr>
            <p:ph type="title"/>
          </p:nvPr>
        </p:nvSpPr>
        <p:spPr>
          <a:xfrm>
            <a:off x="838200" y="333483"/>
            <a:ext cx="10515600" cy="1276985"/>
          </a:xfrm>
        </p:spPr>
        <p:txBody>
          <a:bodyPr/>
          <a:lstStyle/>
          <a:p>
            <a:r>
              <a:rPr lang="en-GB" dirty="0"/>
              <a:t>C</a:t>
            </a:r>
            <a:r>
              <a:rPr lang="en-GB" dirty="0" smtClean="0"/>
              <a:t>ont’d </a:t>
            </a:r>
            <a:endParaRPr lang="en-GB" dirty="0"/>
          </a:p>
        </p:txBody>
      </p:sp>
      <p:sp>
        <p:nvSpPr>
          <p:cNvPr id="10" name="TextBox 9"/>
          <p:cNvSpPr txBox="1"/>
          <p:nvPr/>
        </p:nvSpPr>
        <p:spPr>
          <a:xfrm>
            <a:off x="2522483" y="1612853"/>
            <a:ext cx="2459420" cy="369332"/>
          </a:xfrm>
          <a:prstGeom prst="rect">
            <a:avLst/>
          </a:prstGeom>
          <a:noFill/>
        </p:spPr>
        <p:txBody>
          <a:bodyPr wrap="square" rtlCol="0">
            <a:spAutoFit/>
          </a:bodyPr>
          <a:lstStyle/>
          <a:p>
            <a:r>
              <a:rPr lang="en-GB" dirty="0" smtClean="0"/>
              <a:t>Run R regression models</a:t>
            </a:r>
            <a:endParaRPr lang="en-GB" dirty="0"/>
          </a:p>
        </p:txBody>
      </p:sp>
      <p:sp>
        <p:nvSpPr>
          <p:cNvPr id="11" name="TextBox 10"/>
          <p:cNvSpPr txBox="1"/>
          <p:nvPr/>
        </p:nvSpPr>
        <p:spPr>
          <a:xfrm>
            <a:off x="241738" y="3488798"/>
            <a:ext cx="2007476" cy="369332"/>
          </a:xfrm>
          <a:prstGeom prst="rect">
            <a:avLst/>
          </a:prstGeom>
          <a:noFill/>
        </p:spPr>
        <p:txBody>
          <a:bodyPr wrap="square" rtlCol="0">
            <a:spAutoFit/>
          </a:bodyPr>
          <a:lstStyle/>
          <a:p>
            <a:pPr algn="ctr"/>
            <a:r>
              <a:rPr lang="en-GB" dirty="0" smtClean="0"/>
              <a:t>Do we have X data?</a:t>
            </a:r>
            <a:endParaRPr lang="en-GB" dirty="0"/>
          </a:p>
        </p:txBody>
      </p:sp>
      <p:sp>
        <p:nvSpPr>
          <p:cNvPr id="12" name="TextBox 11"/>
          <p:cNvSpPr txBox="1"/>
          <p:nvPr/>
        </p:nvSpPr>
        <p:spPr>
          <a:xfrm>
            <a:off x="5092262" y="3488798"/>
            <a:ext cx="2007476" cy="646331"/>
          </a:xfrm>
          <a:prstGeom prst="rect">
            <a:avLst/>
          </a:prstGeom>
          <a:noFill/>
        </p:spPr>
        <p:txBody>
          <a:bodyPr wrap="square" rtlCol="0">
            <a:spAutoFit/>
          </a:bodyPr>
          <a:lstStyle/>
          <a:p>
            <a:pPr algn="ctr"/>
            <a:r>
              <a:rPr lang="en-GB" dirty="0" smtClean="0"/>
              <a:t>Do we have regressions?</a:t>
            </a:r>
            <a:endParaRPr lang="en-GB" dirty="0"/>
          </a:p>
        </p:txBody>
      </p:sp>
      <p:sp>
        <p:nvSpPr>
          <p:cNvPr id="14" name="TextBox 13"/>
          <p:cNvSpPr txBox="1"/>
          <p:nvPr/>
        </p:nvSpPr>
        <p:spPr>
          <a:xfrm>
            <a:off x="9622222" y="2322301"/>
            <a:ext cx="2459420" cy="369332"/>
          </a:xfrm>
          <a:prstGeom prst="rect">
            <a:avLst/>
          </a:prstGeom>
          <a:noFill/>
        </p:spPr>
        <p:txBody>
          <a:bodyPr wrap="square" rtlCol="0">
            <a:spAutoFit/>
          </a:bodyPr>
          <a:lstStyle/>
          <a:p>
            <a:pPr algn="ctr"/>
            <a:r>
              <a:rPr lang="en-GB" dirty="0" smtClean="0"/>
              <a:t>Send status email.</a:t>
            </a:r>
            <a:endParaRPr lang="en-GB" dirty="0"/>
          </a:p>
        </p:txBody>
      </p:sp>
    </p:spTree>
    <p:extLst>
      <p:ext uri="{BB962C8B-B14F-4D97-AF65-F5344CB8AC3E}">
        <p14:creationId xmlns:p14="http://schemas.microsoft.com/office/powerpoint/2010/main" val="4292843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Solvency II Impact: Effective Responses</a:t>
            </a:r>
            <a:endParaRPr lang="en-GB" dirty="0"/>
          </a:p>
        </p:txBody>
      </p:sp>
      <p:sp>
        <p:nvSpPr>
          <p:cNvPr id="4" name="Slide Number Placeholder 3"/>
          <p:cNvSpPr>
            <a:spLocks noGrp="1"/>
          </p:cNvSpPr>
          <p:nvPr>
            <p:ph type="sldNum" idx="4"/>
          </p:nvPr>
        </p:nvSpPr>
        <p:spPr/>
        <p:txBody>
          <a:bodyPr/>
          <a:lstStyle/>
          <a:p>
            <a:fld id="{00000000-1234-1234-1234-123412341234}" type="slidenum">
              <a:rPr lang="en-US" smtClean="0"/>
              <a:pPr/>
              <a:t>36</a:t>
            </a:fld>
            <a:endParaRPr lang="en-US" sz="1300" dirty="0"/>
          </a:p>
        </p:txBody>
      </p:sp>
      <p:pic>
        <p:nvPicPr>
          <p:cNvPr id="3" name="Picture 2"/>
          <p:cNvPicPr>
            <a:picLocks noChangeAspect="1"/>
          </p:cNvPicPr>
          <p:nvPr/>
        </p:nvPicPr>
        <p:blipFill>
          <a:blip r:embed="rId2"/>
          <a:stretch>
            <a:fillRect/>
          </a:stretch>
        </p:blipFill>
        <p:spPr>
          <a:xfrm>
            <a:off x="2030813" y="1519493"/>
            <a:ext cx="8130374" cy="4742718"/>
          </a:xfrm>
          <a:prstGeom prst="rect">
            <a:avLst/>
          </a:prstGeom>
        </p:spPr>
      </p:pic>
    </p:spTree>
    <p:extLst>
      <p:ext uri="{BB962C8B-B14F-4D97-AF65-F5344CB8AC3E}">
        <p14:creationId xmlns:p14="http://schemas.microsoft.com/office/powerpoint/2010/main" val="3643948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37</a:t>
            </a:fld>
            <a:endParaRPr lang="en-US" sz="1300" dirty="0"/>
          </a:p>
        </p:txBody>
      </p:sp>
      <p:pic>
        <p:nvPicPr>
          <p:cNvPr id="9" name="Picture 8"/>
          <p:cNvPicPr>
            <a:picLocks noChangeAspect="1"/>
          </p:cNvPicPr>
          <p:nvPr/>
        </p:nvPicPr>
        <p:blipFill>
          <a:blip r:embed="rId2"/>
          <a:stretch>
            <a:fillRect/>
          </a:stretch>
        </p:blipFill>
        <p:spPr>
          <a:xfrm>
            <a:off x="1" y="1"/>
            <a:ext cx="12192000" cy="6847562"/>
          </a:xfrm>
          <a:prstGeom prst="rect">
            <a:avLst/>
          </a:prstGeom>
        </p:spPr>
      </p:pic>
      <p:sp>
        <p:nvSpPr>
          <p:cNvPr id="5" name="Rectangle 4"/>
          <p:cNvSpPr/>
          <p:nvPr/>
        </p:nvSpPr>
        <p:spPr>
          <a:xfrm>
            <a:off x="443271" y="2778829"/>
            <a:ext cx="369652" cy="324255"/>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Tree>
    <p:extLst>
      <p:ext uri="{BB962C8B-B14F-4D97-AF65-F5344CB8AC3E}">
        <p14:creationId xmlns:p14="http://schemas.microsoft.com/office/powerpoint/2010/main" val="2658589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38</a:t>
            </a:fld>
            <a:endParaRPr lang="en-US" sz="1300" dirty="0"/>
          </a:p>
        </p:txBody>
      </p:sp>
      <p:pic>
        <p:nvPicPr>
          <p:cNvPr id="7" name="Picture 6"/>
          <p:cNvPicPr>
            <a:picLocks noChangeAspect="1"/>
          </p:cNvPicPr>
          <p:nvPr/>
        </p:nvPicPr>
        <p:blipFill>
          <a:blip r:embed="rId2"/>
          <a:stretch>
            <a:fillRect/>
          </a:stretch>
        </p:blipFill>
        <p:spPr>
          <a:xfrm>
            <a:off x="0" y="-46877"/>
            <a:ext cx="12192000" cy="6904878"/>
          </a:xfrm>
          <a:prstGeom prst="rect">
            <a:avLst/>
          </a:prstGeom>
        </p:spPr>
      </p:pic>
      <p:pic>
        <p:nvPicPr>
          <p:cNvPr id="8"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10800000" flipH="1" flipV="1">
            <a:off x="3889646" y="1582197"/>
            <a:ext cx="914400" cy="914400"/>
          </a:xfrm>
          <a:prstGeom prst="rect">
            <a:avLst/>
          </a:prstGeom>
        </p:spPr>
      </p:pic>
      <p:sp>
        <p:nvSpPr>
          <p:cNvPr id="9" name="Rectangle 8"/>
          <p:cNvSpPr/>
          <p:nvPr/>
        </p:nvSpPr>
        <p:spPr>
          <a:xfrm>
            <a:off x="8096027" y="841351"/>
            <a:ext cx="4020855" cy="5514182"/>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Tree>
    <p:extLst>
      <p:ext uri="{BB962C8B-B14F-4D97-AF65-F5344CB8AC3E}">
        <p14:creationId xmlns:p14="http://schemas.microsoft.com/office/powerpoint/2010/main" val="2743089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Tips and Tricks</a:t>
            </a:r>
            <a:endParaRPr lang="en-GB" dirty="0"/>
          </a:p>
        </p:txBody>
      </p:sp>
      <p:sp>
        <p:nvSpPr>
          <p:cNvPr id="3" name="Content Placeholder 2"/>
          <p:cNvSpPr>
            <a:spLocks noGrp="1"/>
          </p:cNvSpPr>
          <p:nvPr>
            <p:ph sz="quarter" idx="12"/>
          </p:nvPr>
        </p:nvSpPr>
        <p:spPr/>
        <p:txBody>
          <a:bodyPr>
            <a:normAutofit/>
          </a:bodyPr>
          <a:lstStyle/>
          <a:p>
            <a:r>
              <a:rPr lang="en-GB" dirty="0" smtClean="0"/>
              <a:t>Diagram your flow on a whiteboard before building the application</a:t>
            </a:r>
          </a:p>
          <a:p>
            <a:r>
              <a:rPr lang="en-GB" dirty="0" smtClean="0"/>
              <a:t>Identify what data elements are dimensions or facts early on</a:t>
            </a:r>
          </a:p>
          <a:p>
            <a:r>
              <a:rPr lang="en-GB" dirty="0" smtClean="0"/>
              <a:t>Sink/Stage/Write data at key process steps to create “checkpoints”</a:t>
            </a:r>
          </a:p>
          <a:p>
            <a:r>
              <a:rPr lang="en-GB" dirty="0" smtClean="0"/>
              <a:t>Normalize your data before running machine learning or regressions</a:t>
            </a:r>
          </a:p>
          <a:p>
            <a:pPr lvl="1"/>
            <a:r>
              <a:rPr lang="en-GB" dirty="0" smtClean="0"/>
              <a:t>Data science refers to this as data cleansing</a:t>
            </a:r>
          </a:p>
          <a:p>
            <a:pPr lvl="1"/>
            <a:r>
              <a:rPr lang="en-GB" dirty="0" smtClean="0"/>
              <a:t>Connect with IT and check if a data model already exists (it likely does!)</a:t>
            </a:r>
          </a:p>
          <a:p>
            <a:r>
              <a:rPr lang="en-GB" dirty="0" smtClean="0"/>
              <a:t>If you work on big data (Petabyte - structured/unstructured)</a:t>
            </a:r>
          </a:p>
          <a:p>
            <a:pPr lvl="1"/>
            <a:r>
              <a:rPr lang="en-GB" dirty="0" smtClean="0"/>
              <a:t>Consider defining unique, indexed, primary keys to improve join performance</a:t>
            </a:r>
          </a:p>
          <a:p>
            <a:pPr lvl="1"/>
            <a:r>
              <a:rPr lang="en-GB" dirty="0" smtClean="0"/>
              <a:t>Consider Spark compute resources (ADB/</a:t>
            </a:r>
            <a:r>
              <a:rPr lang="en-GB" dirty="0" err="1" smtClean="0"/>
              <a:t>SynapseSpark</a:t>
            </a:r>
            <a:r>
              <a:rPr lang="en-GB" dirty="0" smtClean="0"/>
              <a:t>) for transformations </a:t>
            </a:r>
          </a:p>
          <a:p>
            <a:endParaRPr lang="en-GB" dirty="0" smtClean="0"/>
          </a:p>
          <a:p>
            <a:endParaRPr lang="en-GB" dirty="0"/>
          </a:p>
        </p:txBody>
      </p:sp>
      <p:sp>
        <p:nvSpPr>
          <p:cNvPr id="4" name="Slide Number Placeholder 3"/>
          <p:cNvSpPr>
            <a:spLocks noGrp="1"/>
          </p:cNvSpPr>
          <p:nvPr>
            <p:ph type="sldNum" idx="4"/>
          </p:nvPr>
        </p:nvSpPr>
        <p:spPr/>
        <p:txBody>
          <a:bodyPr/>
          <a:lstStyle/>
          <a:p>
            <a:fld id="{00000000-1234-1234-1234-123412341234}" type="slidenum">
              <a:rPr lang="en-US" smtClean="0"/>
              <a:pPr/>
              <a:t>39</a:t>
            </a:fld>
            <a:endParaRPr lang="en-US" sz="1300" dirty="0"/>
          </a:p>
        </p:txBody>
      </p:sp>
    </p:spTree>
    <p:extLst>
      <p:ext uri="{BB962C8B-B14F-4D97-AF65-F5344CB8AC3E}">
        <p14:creationId xmlns:p14="http://schemas.microsoft.com/office/powerpoint/2010/main" val="2014531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B901-13D6-7D47-AEBD-4095B2FE83A9}"/>
              </a:ext>
            </a:extLst>
          </p:cNvPr>
          <p:cNvSpPr>
            <a:spLocks noGrp="1"/>
          </p:cNvSpPr>
          <p:nvPr>
            <p:ph type="title"/>
          </p:nvPr>
        </p:nvSpPr>
        <p:spPr/>
        <p:txBody>
          <a:bodyPr/>
          <a:lstStyle/>
          <a:p>
            <a:r>
              <a:rPr lang="en-US" b="1" dirty="0"/>
              <a:t>Presentation Disclaimer</a:t>
            </a:r>
          </a:p>
        </p:txBody>
      </p:sp>
      <p:sp>
        <p:nvSpPr>
          <p:cNvPr id="6" name="Google Shape;13;p7">
            <a:extLst>
              <a:ext uri="{FF2B5EF4-FFF2-40B4-BE49-F238E27FC236}">
                <a16:creationId xmlns:a16="http://schemas.microsoft.com/office/drawing/2014/main" id="{4083761E-FD23-D34A-947E-397C6DB9D792}"/>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4</a:t>
            </a:fld>
            <a:endParaRPr lang="en-US" dirty="0"/>
          </a:p>
        </p:txBody>
      </p:sp>
    </p:spTree>
    <p:extLst>
      <p:ext uri="{BB962C8B-B14F-4D97-AF65-F5344CB8AC3E}">
        <p14:creationId xmlns:p14="http://schemas.microsoft.com/office/powerpoint/2010/main" val="2929108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40</a:t>
            </a:fld>
            <a:endParaRPr lang="en-US" sz="1300" dirty="0"/>
          </a:p>
        </p:txBody>
      </p:sp>
      <p:pic>
        <p:nvPicPr>
          <p:cNvPr id="8" name="Picture 7"/>
          <p:cNvPicPr>
            <a:picLocks noChangeAspect="1"/>
          </p:cNvPicPr>
          <p:nvPr/>
        </p:nvPicPr>
        <p:blipFill rotWithShape="1">
          <a:blip r:embed="rId2"/>
          <a:srcRect t="4478"/>
          <a:stretch/>
        </p:blipFill>
        <p:spPr>
          <a:xfrm>
            <a:off x="0" y="-27708"/>
            <a:ext cx="12681526" cy="6885708"/>
          </a:xfrm>
          <a:prstGeom prst="rect">
            <a:avLst/>
          </a:prstGeom>
        </p:spPr>
      </p:pic>
    </p:spTree>
    <p:extLst>
      <p:ext uri="{BB962C8B-B14F-4D97-AF65-F5344CB8AC3E}">
        <p14:creationId xmlns:p14="http://schemas.microsoft.com/office/powerpoint/2010/main" val="747639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41</a:t>
            </a:fld>
            <a:endParaRPr lang="en-US" sz="1300" dirty="0"/>
          </a:p>
        </p:txBody>
      </p:sp>
      <p:grpSp>
        <p:nvGrpSpPr>
          <p:cNvPr id="14" name="Group 13"/>
          <p:cNvGrpSpPr/>
          <p:nvPr/>
        </p:nvGrpSpPr>
        <p:grpSpPr>
          <a:xfrm>
            <a:off x="34716" y="214604"/>
            <a:ext cx="12122567" cy="5990253"/>
            <a:chOff x="34716" y="214604"/>
            <a:chExt cx="12122567" cy="5990253"/>
          </a:xfrm>
        </p:grpSpPr>
        <p:pic>
          <p:nvPicPr>
            <p:cNvPr id="1028" name="Picture 4" descr="Integration runtime lo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6" y="214604"/>
              <a:ext cx="12122567" cy="59902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70588" y="363894"/>
              <a:ext cx="1259632" cy="1511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ttps://menziess.github.io/images/logo/synapse.png#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00" y="625152"/>
              <a:ext cx="1008192" cy="97765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785809" y="4693298"/>
              <a:ext cx="1695921" cy="242596"/>
            </a:xfrm>
            <a:prstGeom prst="rect">
              <a:avLst/>
            </a:prstGeom>
            <a:solidFill>
              <a:srgbClr val="CB541F"/>
            </a:solidFill>
            <a:ln>
              <a:solidFill>
                <a:srgbClr val="CB54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Execute Stored </a:t>
              </a:r>
              <a:r>
                <a:rPr lang="en-GB" sz="1400" dirty="0" err="1" smtClean="0"/>
                <a:t>Proc</a:t>
              </a:r>
              <a:endParaRPr lang="en-GB" sz="1400" dirty="0"/>
            </a:p>
          </p:txBody>
        </p:sp>
        <p:sp>
          <p:nvSpPr>
            <p:cNvPr id="10" name="Rectangle 9"/>
            <p:cNvSpPr/>
            <p:nvPr/>
          </p:nvSpPr>
          <p:spPr>
            <a:xfrm>
              <a:off x="8350898" y="4254759"/>
              <a:ext cx="923731" cy="326572"/>
            </a:xfrm>
            <a:prstGeom prst="rect">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Database</a:t>
              </a:r>
              <a:endParaRPr lang="en-GB" sz="1200" dirty="0"/>
            </a:p>
          </p:txBody>
        </p:sp>
        <p:sp>
          <p:nvSpPr>
            <p:cNvPr id="63" name="Rectangle 62"/>
            <p:cNvSpPr/>
            <p:nvPr/>
          </p:nvSpPr>
          <p:spPr>
            <a:xfrm>
              <a:off x="8350897" y="5164491"/>
              <a:ext cx="923731" cy="326572"/>
            </a:xfrm>
            <a:prstGeom prst="rect">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Database</a:t>
              </a:r>
              <a:endParaRPr lang="en-GB" sz="1200" dirty="0"/>
            </a:p>
          </p:txBody>
        </p:sp>
        <p:sp>
          <p:nvSpPr>
            <p:cNvPr id="64" name="Rectangle 63"/>
            <p:cNvSpPr/>
            <p:nvPr/>
          </p:nvSpPr>
          <p:spPr>
            <a:xfrm>
              <a:off x="8350897" y="1077676"/>
              <a:ext cx="923731" cy="326572"/>
            </a:xfrm>
            <a:prstGeom prst="rect">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File Share</a:t>
              </a:r>
              <a:endParaRPr lang="en-GB" sz="1200" dirty="0"/>
            </a:p>
          </p:txBody>
        </p:sp>
        <p:sp>
          <p:nvSpPr>
            <p:cNvPr id="66" name="Rectangle 65"/>
            <p:cNvSpPr/>
            <p:nvPr/>
          </p:nvSpPr>
          <p:spPr>
            <a:xfrm>
              <a:off x="8350897" y="2020065"/>
              <a:ext cx="923731" cy="326572"/>
            </a:xfrm>
            <a:prstGeom prst="rect">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smtClean="0"/>
                <a:t>Database</a:t>
              </a:r>
              <a:endParaRPr lang="en-GB" sz="1200"/>
            </a:p>
          </p:txBody>
        </p:sp>
        <p:sp>
          <p:nvSpPr>
            <p:cNvPr id="12" name="TextBox 11"/>
            <p:cNvSpPr txBox="1"/>
            <p:nvPr/>
          </p:nvSpPr>
          <p:spPr>
            <a:xfrm>
              <a:off x="4193857" y="440486"/>
              <a:ext cx="2649894" cy="369332"/>
            </a:xfrm>
            <a:prstGeom prst="rect">
              <a:avLst/>
            </a:prstGeom>
            <a:noFill/>
          </p:spPr>
          <p:txBody>
            <a:bodyPr wrap="square" rtlCol="0">
              <a:spAutoFit/>
            </a:bodyPr>
            <a:lstStyle/>
            <a:p>
              <a:r>
                <a:rPr lang="en-GB" dirty="0" smtClean="0"/>
                <a:t>On-</a:t>
              </a:r>
              <a:r>
                <a:rPr lang="en-GB" dirty="0" err="1" smtClean="0"/>
                <a:t>prem</a:t>
              </a:r>
              <a:r>
                <a:rPr lang="en-GB" dirty="0" smtClean="0"/>
                <a:t> data </a:t>
              </a:r>
              <a:r>
                <a:rPr lang="en-GB" dirty="0" err="1" smtClean="0"/>
                <a:t>centers</a:t>
              </a:r>
              <a:endParaRPr lang="en-GB" dirty="0"/>
            </a:p>
          </p:txBody>
        </p:sp>
        <p:sp>
          <p:nvSpPr>
            <p:cNvPr id="69" name="Rectangle 68"/>
            <p:cNvSpPr/>
            <p:nvPr/>
          </p:nvSpPr>
          <p:spPr>
            <a:xfrm>
              <a:off x="4440351" y="2480969"/>
              <a:ext cx="775463" cy="206248"/>
            </a:xfrm>
            <a:prstGeom prst="rect">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Orlando</a:t>
              </a:r>
              <a:endParaRPr lang="en-GB" sz="1200" dirty="0"/>
            </a:p>
          </p:txBody>
        </p:sp>
        <p:sp>
          <p:nvSpPr>
            <p:cNvPr id="74" name="Rectangle 73"/>
            <p:cNvSpPr/>
            <p:nvPr/>
          </p:nvSpPr>
          <p:spPr>
            <a:xfrm>
              <a:off x="4212519" y="5173822"/>
              <a:ext cx="1152584" cy="234241"/>
            </a:xfrm>
            <a:prstGeom prst="rect">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Denver</a:t>
              </a:r>
              <a:endParaRPr lang="en-GB" sz="1200" dirty="0"/>
            </a:p>
          </p:txBody>
        </p:sp>
        <p:sp>
          <p:nvSpPr>
            <p:cNvPr id="77" name="Rectangle 76"/>
            <p:cNvSpPr/>
            <p:nvPr/>
          </p:nvSpPr>
          <p:spPr>
            <a:xfrm>
              <a:off x="6260840" y="2010734"/>
              <a:ext cx="751329" cy="163286"/>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rgbClr val="FF0000"/>
                  </a:solidFill>
                </a:rPr>
                <a:t>Orlando</a:t>
              </a:r>
              <a:endParaRPr lang="en-GB" sz="1200" dirty="0">
                <a:solidFill>
                  <a:srgbClr val="FF0000"/>
                </a:solidFill>
              </a:endParaRPr>
            </a:p>
          </p:txBody>
        </p:sp>
        <p:sp>
          <p:nvSpPr>
            <p:cNvPr id="78" name="Rectangle 77"/>
            <p:cNvSpPr/>
            <p:nvPr/>
          </p:nvSpPr>
          <p:spPr>
            <a:xfrm>
              <a:off x="6263944" y="2984237"/>
              <a:ext cx="751329" cy="163286"/>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rgbClr val="FF0000"/>
                  </a:solidFill>
                </a:rPr>
                <a:t>Orlando</a:t>
              </a:r>
              <a:endParaRPr lang="en-GB" sz="1200" dirty="0">
                <a:solidFill>
                  <a:srgbClr val="FF0000"/>
                </a:solidFill>
              </a:endParaRPr>
            </a:p>
          </p:txBody>
        </p:sp>
        <p:sp>
          <p:nvSpPr>
            <p:cNvPr id="79" name="Rectangle 78"/>
            <p:cNvSpPr/>
            <p:nvPr/>
          </p:nvSpPr>
          <p:spPr>
            <a:xfrm>
              <a:off x="6111550" y="5164491"/>
              <a:ext cx="969041" cy="157058"/>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rgbClr val="FF0000"/>
                  </a:solidFill>
                </a:rPr>
                <a:t>Denver</a:t>
              </a:r>
              <a:endParaRPr lang="en-GB" sz="1200" dirty="0">
                <a:solidFill>
                  <a:srgbClr val="FF0000"/>
                </a:solidFill>
              </a:endParaRPr>
            </a:p>
          </p:txBody>
        </p:sp>
        <p:sp>
          <p:nvSpPr>
            <p:cNvPr id="13" name="Rectangle 12"/>
            <p:cNvSpPr/>
            <p:nvPr/>
          </p:nvSpPr>
          <p:spPr>
            <a:xfrm>
              <a:off x="6050886" y="3209730"/>
              <a:ext cx="5690134" cy="369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p:cNvSpPr/>
            <p:nvPr/>
          </p:nvSpPr>
          <p:spPr>
            <a:xfrm>
              <a:off x="10201469" y="1038808"/>
              <a:ext cx="1539551" cy="23388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983124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3</a:t>
            </a:r>
          </a:p>
        </p:txBody>
      </p:sp>
      <p:sp>
        <p:nvSpPr>
          <p:cNvPr id="3" name="Content Placeholder 2"/>
          <p:cNvSpPr>
            <a:spLocks noGrp="1"/>
          </p:cNvSpPr>
          <p:nvPr>
            <p:ph sz="quarter" idx="12"/>
          </p:nvPr>
        </p:nvSpPr>
        <p:spPr/>
        <p:txBody>
          <a:bodyPr>
            <a:normAutofit/>
          </a:bodyPr>
          <a:lstStyle/>
          <a:p>
            <a:r>
              <a:rPr lang="en-US" sz="2400" dirty="0">
                <a:hlinkClick r:id="rId2"/>
              </a:rPr>
              <a:t>https://github.com/hfleitas/rig/blob/master/pipeline/Primer.json</a:t>
            </a:r>
            <a:endParaRPr lang="en-US" sz="2400" dirty="0" smtClean="0">
              <a:hlinkClick r:id="rId3"/>
            </a:endParaRPr>
          </a:p>
          <a:p>
            <a:r>
              <a:rPr lang="en-US" sz="2400" dirty="0" smtClean="0">
                <a:hlinkClick r:id="rId3"/>
              </a:rPr>
              <a:t>https://docs.microsoft.com/azure/data-factory/solution-templates-introduction</a:t>
            </a:r>
            <a:r>
              <a:rPr lang="en-US" sz="2400" dirty="0" smtClean="0"/>
              <a:t> </a:t>
            </a:r>
          </a:p>
          <a:p>
            <a:r>
              <a:rPr lang="en-US" sz="2400" dirty="0" smtClean="0">
                <a:hlinkClick r:id="rId4"/>
              </a:rPr>
              <a:t> Azure Synapse Paths | Microsoft Learn</a:t>
            </a:r>
            <a:r>
              <a:rPr lang="en-US" sz="2400" dirty="0" smtClean="0"/>
              <a:t>  </a:t>
            </a:r>
            <a:endParaRPr lang="en-US" sz="2400" dirty="0"/>
          </a:p>
          <a:p>
            <a:r>
              <a:rPr lang="en-US" sz="2400" dirty="0">
                <a:hlinkClick r:id="rId2"/>
              </a:rPr>
              <a:t>Data integration at scale with Azure Data Factory or Azure Synapse Pipeline</a:t>
            </a:r>
            <a:endParaRPr lang="en-US" sz="2400" dirty="0"/>
          </a:p>
          <a:p>
            <a:r>
              <a:rPr lang="en-US" sz="2400" dirty="0">
                <a:hlinkClick r:id="rId5"/>
              </a:rPr>
              <a:t>Use stored procedures - Azure Synapse Analytics | Microsoft Docs</a:t>
            </a:r>
          </a:p>
          <a:p>
            <a:endParaRPr lang="en-GB" sz="2400" dirty="0"/>
          </a:p>
        </p:txBody>
      </p:sp>
      <p:sp>
        <p:nvSpPr>
          <p:cNvPr id="4" name="Slide Number Placeholder 3"/>
          <p:cNvSpPr>
            <a:spLocks noGrp="1"/>
          </p:cNvSpPr>
          <p:nvPr>
            <p:ph type="sldNum" idx="4"/>
          </p:nvPr>
        </p:nvSpPr>
        <p:spPr/>
        <p:txBody>
          <a:bodyPr/>
          <a:lstStyle/>
          <a:p>
            <a:fld id="{00000000-1234-1234-1234-123412341234}" type="slidenum">
              <a:rPr lang="en-US" smtClean="0"/>
              <a:pPr/>
              <a:t>42</a:t>
            </a:fld>
            <a:endParaRPr lang="en-US" sz="1300" dirty="0"/>
          </a:p>
        </p:txBody>
      </p:sp>
    </p:spTree>
    <p:extLst>
      <p:ext uri="{BB962C8B-B14F-4D97-AF65-F5344CB8AC3E}">
        <p14:creationId xmlns:p14="http://schemas.microsoft.com/office/powerpoint/2010/main" val="2258523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smtClean="0"/>
              <a:t>BONUS</a:t>
            </a:r>
            <a:endParaRPr lang="en-GB" dirty="0"/>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Synapse</a:t>
            </a:r>
          </a:p>
          <a:p>
            <a:pPr marL="514350" indent="-514350">
              <a:buFont typeface="+mj-lt"/>
              <a:buAutoNum type="alphaLcParenR"/>
              <a:defRPr/>
            </a:pPr>
            <a:r>
              <a:rPr lang="en-US" dirty="0">
                <a:solidFill>
                  <a:schemeClr val="bg1"/>
                </a:solidFill>
              </a:rPr>
              <a:t>Data exploration</a:t>
            </a:r>
          </a:p>
          <a:p>
            <a:pPr marL="514350" indent="-514350">
              <a:buFont typeface="+mj-lt"/>
              <a:buAutoNum type="alphaLcParenR"/>
              <a:defRPr/>
            </a:pPr>
            <a:r>
              <a:rPr lang="en-US" dirty="0">
                <a:solidFill>
                  <a:schemeClr val="bg1"/>
                </a:solidFill>
              </a:rPr>
              <a:t>Notebook development</a:t>
            </a:r>
          </a:p>
          <a:p>
            <a:pPr marL="514350" indent="-514350">
              <a:buFont typeface="+mj-lt"/>
              <a:buAutoNum type="alphaLcParenR"/>
              <a:defRPr/>
            </a:pPr>
            <a:r>
              <a:rPr lang="en-US" dirty="0">
                <a:solidFill>
                  <a:schemeClr val="bg1"/>
                </a:solidFill>
              </a:rPr>
              <a:t>Server-less pools</a:t>
            </a:r>
          </a:p>
          <a:p>
            <a:pPr marL="514350" indent="-514350">
              <a:buFont typeface="+mj-lt"/>
              <a:buAutoNum type="alphaLcParenR"/>
              <a:defRPr/>
            </a:pPr>
            <a:r>
              <a:rPr lang="en-US" dirty="0">
                <a:solidFill>
                  <a:schemeClr val="bg1"/>
                </a:solidFill>
              </a:rPr>
              <a:t>Purview: Data Dictionary &amp; Process Flows</a:t>
            </a:r>
          </a:p>
          <a:p>
            <a:pPr marL="0" indent="0">
              <a:buNone/>
              <a:defRPr/>
            </a:pPr>
            <a:endParaRPr lang="en-US" dirty="0">
              <a:solidFill>
                <a:schemeClr val="bg1"/>
              </a:solidFill>
            </a:endParaRP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3632825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44</a:t>
            </a:fld>
            <a:endParaRPr lang="en-US" sz="1300" dirty="0"/>
          </a:p>
        </p:txBody>
      </p:sp>
      <p:pic>
        <p:nvPicPr>
          <p:cNvPr id="7" name="Picture 6"/>
          <p:cNvPicPr>
            <a:picLocks noChangeAspect="1"/>
          </p:cNvPicPr>
          <p:nvPr/>
        </p:nvPicPr>
        <p:blipFill rotWithShape="1">
          <a:blip r:embed="rId2"/>
          <a:srcRect l="2108"/>
          <a:stretch/>
        </p:blipFill>
        <p:spPr>
          <a:xfrm>
            <a:off x="0" y="0"/>
            <a:ext cx="12192000" cy="6870426"/>
          </a:xfrm>
          <a:prstGeom prst="rect">
            <a:avLst/>
          </a:prstGeom>
        </p:spPr>
      </p:pic>
      <p:pic>
        <p:nvPicPr>
          <p:cNvPr id="8"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5400000">
            <a:off x="10711543" y="4913226"/>
            <a:ext cx="914400" cy="914400"/>
          </a:xfrm>
          <a:prstGeom prst="rect">
            <a:avLst/>
          </a:prstGeom>
        </p:spPr>
      </p:pic>
      <p:sp>
        <p:nvSpPr>
          <p:cNvPr id="9" name="Rectangle 8"/>
          <p:cNvSpPr/>
          <p:nvPr/>
        </p:nvSpPr>
        <p:spPr>
          <a:xfrm>
            <a:off x="11625943" y="3760236"/>
            <a:ext cx="500269" cy="457201"/>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Tree>
    <p:extLst>
      <p:ext uri="{BB962C8B-B14F-4D97-AF65-F5344CB8AC3E}">
        <p14:creationId xmlns:p14="http://schemas.microsoft.com/office/powerpoint/2010/main" val="328052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45</a:t>
            </a:fld>
            <a:endParaRPr lang="en-US" sz="1300" dirty="0"/>
          </a:p>
        </p:txBody>
      </p:sp>
      <p:pic>
        <p:nvPicPr>
          <p:cNvPr id="5" name="Picture 4"/>
          <p:cNvPicPr>
            <a:picLocks noChangeAspect="1"/>
          </p:cNvPicPr>
          <p:nvPr/>
        </p:nvPicPr>
        <p:blipFill rotWithShape="1">
          <a:blip r:embed="rId2"/>
          <a:srcRect t="7359"/>
          <a:stretch/>
        </p:blipFill>
        <p:spPr>
          <a:xfrm>
            <a:off x="0" y="-18661"/>
            <a:ext cx="12192001" cy="6876662"/>
          </a:xfrm>
          <a:prstGeom prst="rect">
            <a:avLst/>
          </a:prstGeom>
        </p:spPr>
      </p:pic>
      <p:sp>
        <p:nvSpPr>
          <p:cNvPr id="6" name="Rectangle 5"/>
          <p:cNvSpPr/>
          <p:nvPr/>
        </p:nvSpPr>
        <p:spPr>
          <a:xfrm>
            <a:off x="5999584" y="783771"/>
            <a:ext cx="989045" cy="1166327"/>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pic>
        <p:nvPicPr>
          <p:cNvPr id="7"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10800000" flipV="1">
            <a:off x="10618238" y="1492898"/>
            <a:ext cx="914400" cy="914400"/>
          </a:xfrm>
          <a:prstGeom prst="rect">
            <a:avLst/>
          </a:prstGeom>
        </p:spPr>
      </p:pic>
    </p:spTree>
    <p:extLst>
      <p:ext uri="{BB962C8B-B14F-4D97-AF65-F5344CB8AC3E}">
        <p14:creationId xmlns:p14="http://schemas.microsoft.com/office/powerpoint/2010/main" val="2013320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8834"/>
          <a:stretch/>
        </p:blipFill>
        <p:spPr>
          <a:xfrm>
            <a:off x="0" y="-9525"/>
            <a:ext cx="12192000" cy="6867525"/>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46</a:t>
            </a:fld>
            <a:endParaRPr lang="en-US" sz="1300" dirty="0"/>
          </a:p>
        </p:txBody>
      </p:sp>
      <p:sp>
        <p:nvSpPr>
          <p:cNvPr id="6" name="Rectangle 5"/>
          <p:cNvSpPr/>
          <p:nvPr/>
        </p:nvSpPr>
        <p:spPr>
          <a:xfrm>
            <a:off x="2981324" y="4714875"/>
            <a:ext cx="8963025" cy="2095321"/>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pic>
        <p:nvPicPr>
          <p:cNvPr id="7"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10800000" flipV="1">
            <a:off x="2855363" y="883298"/>
            <a:ext cx="914400" cy="914400"/>
          </a:xfrm>
          <a:prstGeom prst="rect">
            <a:avLst/>
          </a:prstGeom>
        </p:spPr>
      </p:pic>
      <p:pic>
        <p:nvPicPr>
          <p:cNvPr id="8"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10800000" flipH="1" flipV="1">
            <a:off x="4846088" y="4940948"/>
            <a:ext cx="914400" cy="914400"/>
          </a:xfrm>
          <a:prstGeom prst="rect">
            <a:avLst/>
          </a:prstGeom>
        </p:spPr>
      </p:pic>
    </p:spTree>
    <p:extLst>
      <p:ext uri="{BB962C8B-B14F-4D97-AF65-F5344CB8AC3E}">
        <p14:creationId xmlns:p14="http://schemas.microsoft.com/office/powerpoint/2010/main" val="3650413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47</a:t>
            </a:fld>
            <a:endParaRPr lang="en-US" sz="1300" dirty="0"/>
          </a:p>
        </p:txBody>
      </p:sp>
      <p:pic>
        <p:nvPicPr>
          <p:cNvPr id="7" name="Picture 6"/>
          <p:cNvPicPr>
            <a:picLocks noChangeAspect="1"/>
          </p:cNvPicPr>
          <p:nvPr/>
        </p:nvPicPr>
        <p:blipFill rotWithShape="1">
          <a:blip r:embed="rId2"/>
          <a:srcRect l="1435" t="3005"/>
          <a:stretch/>
        </p:blipFill>
        <p:spPr>
          <a:xfrm>
            <a:off x="0" y="0"/>
            <a:ext cx="12192000" cy="6858000"/>
          </a:xfrm>
          <a:prstGeom prst="rect">
            <a:avLst/>
          </a:prstGeom>
        </p:spPr>
      </p:pic>
    </p:spTree>
    <p:extLst>
      <p:ext uri="{BB962C8B-B14F-4D97-AF65-F5344CB8AC3E}">
        <p14:creationId xmlns:p14="http://schemas.microsoft.com/office/powerpoint/2010/main" val="976840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48</a:t>
            </a:fld>
            <a:endParaRPr lang="en-US" sz="1300" dirty="0"/>
          </a:p>
        </p:txBody>
      </p:sp>
      <p:pic>
        <p:nvPicPr>
          <p:cNvPr id="2050" name="Picture 2" descr="https://azurecomcdn.azureedge.net/cvt-13ec7afbf2d3c382d4972184cf6c982ed680f2799fd1e3c4de6647c99cf0a6c7/images/page/services/purview/effortle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81"/>
            <a:ext cx="12192000" cy="686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583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49</a:t>
            </a:fld>
            <a:endParaRPr lang="en-US" sz="1300" dirty="0"/>
          </a:p>
        </p:txBody>
      </p:sp>
      <p:pic>
        <p:nvPicPr>
          <p:cNvPr id="3074" name="Picture 2" descr="https://azurecomcdn.azureedge.net/cvt-13ec7afbf2d3c382d4972184cf6c982ed680f2799fd1e3c4de6647c99cf0a6c7/images/page/services/purview/disco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83"/>
            <a:ext cx="12192000" cy="6868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350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What is Solvency II?</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lstStyle/>
          <a:p>
            <a:pPr marL="0" lvl="0" indent="0">
              <a:buNone/>
            </a:pPr>
            <a:r>
              <a:rPr lang="en-US" dirty="0"/>
              <a:t>Solvency II is a risk-based capital regime, similar in concept to Basel II, implemented for European insurers on 1 January 2016. The risk-based capital requirement, the Solvency Capital Requirement (SCR), is calculated using either the standard formula; an approved internal model; or a mixture of both. The calculation is calibrated to a 99.5 per cent confidence level over a 1-year period.</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5</a:t>
            </a:fld>
            <a:endParaRPr lang="en-US" dirty="0"/>
          </a:p>
        </p:txBody>
      </p:sp>
    </p:spTree>
    <p:extLst>
      <p:ext uri="{BB962C8B-B14F-4D97-AF65-F5344CB8AC3E}">
        <p14:creationId xmlns:p14="http://schemas.microsoft.com/office/powerpoint/2010/main" val="25494701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3651C1-6460-B547-B2D4-ED82D11BD20A}"/>
              </a:ext>
            </a:extLst>
          </p:cNvPr>
          <p:cNvSpPr>
            <a:spLocks noGrp="1"/>
          </p:cNvSpPr>
          <p:nvPr>
            <p:ph type="sldNum" idx="4"/>
          </p:nvPr>
        </p:nvSpPr>
        <p:spPr/>
        <p:txBody>
          <a:bodyPr/>
          <a:lstStyle/>
          <a:p>
            <a:fld id="{00000000-1234-1234-1234-123412341234}" type="slidenum">
              <a:rPr lang="en-US" smtClean="0"/>
              <a:pPr/>
              <a:t>50</a:t>
            </a:fld>
            <a:endParaRPr lang="en-US" sz="1300" dirty="0"/>
          </a:p>
        </p:txBody>
      </p:sp>
      <p:pic>
        <p:nvPicPr>
          <p:cNvPr id="6" name="Picture 5" descr="A picture containing person, cellphone&#10;&#10;Description automatically generated">
            <a:extLst>
              <a:ext uri="{FF2B5EF4-FFF2-40B4-BE49-F238E27FC236}">
                <a16:creationId xmlns:a16="http://schemas.microsoft.com/office/drawing/2014/main" id="{54BF07AD-F601-1143-A701-C3DD56B94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 y="0"/>
            <a:ext cx="12176256" cy="6858000"/>
          </a:xfrm>
          <a:prstGeom prst="rect">
            <a:avLst/>
          </a:prstGeom>
        </p:spPr>
      </p:pic>
      <p:sp>
        <p:nvSpPr>
          <p:cNvPr id="8" name="Rectangle 7">
            <a:extLst>
              <a:ext uri="{FF2B5EF4-FFF2-40B4-BE49-F238E27FC236}">
                <a16:creationId xmlns:a16="http://schemas.microsoft.com/office/drawing/2014/main" id="{EFA3AB44-CF21-1249-AEEF-8203E176610A}"/>
              </a:ext>
            </a:extLst>
          </p:cNvPr>
          <p:cNvSpPr/>
          <p:nvPr/>
        </p:nvSpPr>
        <p:spPr>
          <a:xfrm>
            <a:off x="0" y="0"/>
            <a:ext cx="12192000" cy="6858000"/>
          </a:xfrm>
          <a:prstGeom prst="rect">
            <a:avLst/>
          </a:prstGeom>
          <a:gradFill flip="none" rotWithShape="1">
            <a:gsLst>
              <a:gs pos="0">
                <a:schemeClr val="accent1">
                  <a:lumMod val="96000"/>
                  <a:alpha val="0"/>
                </a:schemeClr>
              </a:gs>
              <a:gs pos="100000">
                <a:schemeClr val="accent1">
                  <a:lumMod val="10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EB970B8-2DE0-1E47-9B1E-E66651FEECBB}"/>
              </a:ext>
            </a:extLst>
          </p:cNvPr>
          <p:cNvSpPr>
            <a:spLocks noGrp="1"/>
          </p:cNvSpPr>
          <p:nvPr>
            <p:ph type="title"/>
          </p:nvPr>
        </p:nvSpPr>
        <p:spPr>
          <a:xfrm>
            <a:off x="584408" y="3429000"/>
            <a:ext cx="5034514" cy="2105341"/>
          </a:xfrm>
        </p:spPr>
        <p:txBody>
          <a:bodyPr>
            <a:noAutofit/>
          </a:bodyPr>
          <a:lstStyle/>
          <a:p>
            <a:r>
              <a:rPr lang="en-US" sz="5700" dirty="0">
                <a:solidFill>
                  <a:schemeClr val="bg1"/>
                </a:solidFill>
              </a:rPr>
              <a:t>Fill Out the Evaluation and Claim Your CPD Credits</a:t>
            </a:r>
          </a:p>
        </p:txBody>
      </p:sp>
    </p:spTree>
    <p:extLst>
      <p:ext uri="{BB962C8B-B14F-4D97-AF65-F5344CB8AC3E}">
        <p14:creationId xmlns:p14="http://schemas.microsoft.com/office/powerpoint/2010/main" val="196163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Download Slides</a:t>
            </a:r>
            <a:endParaRPr lang="en-GB" dirty="0"/>
          </a:p>
        </p:txBody>
      </p:sp>
      <p:sp>
        <p:nvSpPr>
          <p:cNvPr id="3" name="Content Placeholder 2"/>
          <p:cNvSpPr>
            <a:spLocks noGrp="1"/>
          </p:cNvSpPr>
          <p:nvPr>
            <p:ph sz="quarter" idx="12"/>
          </p:nvPr>
        </p:nvSpPr>
        <p:spPr/>
        <p:txBody>
          <a:bodyPr>
            <a:normAutofit/>
          </a:bodyPr>
          <a:lstStyle/>
          <a:p>
            <a:pPr marL="0" indent="0">
              <a:buNone/>
            </a:pPr>
            <a:r>
              <a:rPr lang="en-US" sz="2000" dirty="0">
                <a:hlinkClick r:id="rId2"/>
              </a:rPr>
              <a:t>https://</a:t>
            </a:r>
            <a:r>
              <a:rPr lang="en-US" sz="2000" dirty="0" smtClean="0">
                <a:hlinkClick r:id="rId2"/>
              </a:rPr>
              <a:t>github.com/hfleitas/AzureSynapseForActuaries/blob/main/SolvencyIIUseCase.pdf</a:t>
            </a:r>
            <a:r>
              <a:rPr lang="en-US" sz="2000" dirty="0" smtClean="0"/>
              <a:t> </a:t>
            </a:r>
            <a:endParaRPr lang="en-US" sz="2000" dirty="0"/>
          </a:p>
        </p:txBody>
      </p:sp>
      <p:sp>
        <p:nvSpPr>
          <p:cNvPr id="4" name="Slide Number Placeholder 3"/>
          <p:cNvSpPr>
            <a:spLocks noGrp="1"/>
          </p:cNvSpPr>
          <p:nvPr>
            <p:ph type="sldNum" idx="4"/>
          </p:nvPr>
        </p:nvSpPr>
        <p:spPr/>
        <p:txBody>
          <a:bodyPr/>
          <a:lstStyle/>
          <a:p>
            <a:fld id="{00000000-1234-1234-1234-123412341234}" type="slidenum">
              <a:rPr lang="en-US" smtClean="0"/>
              <a:pPr/>
              <a:t>51</a:t>
            </a:fld>
            <a:endParaRPr lang="en-US" sz="1300" dirty="0"/>
          </a:p>
        </p:txBody>
      </p:sp>
    </p:spTree>
    <p:extLst>
      <p:ext uri="{BB962C8B-B14F-4D97-AF65-F5344CB8AC3E}">
        <p14:creationId xmlns:p14="http://schemas.microsoft.com/office/powerpoint/2010/main" val="2898831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8;p1">
            <a:extLst>
              <a:ext uri="{FF2B5EF4-FFF2-40B4-BE49-F238E27FC236}">
                <a16:creationId xmlns:a16="http://schemas.microsoft.com/office/drawing/2014/main" id="{E52B1272-1E1D-784A-A60E-102E499291F8}"/>
              </a:ext>
            </a:extLst>
          </p:cNvPr>
          <p:cNvSpPr txBox="1">
            <a:spLocks/>
          </p:cNvSpPr>
          <p:nvPr/>
        </p:nvSpPr>
        <p:spPr>
          <a:xfrm>
            <a:off x="897272" y="2687306"/>
            <a:ext cx="9014824" cy="2223128"/>
          </a:xfrm>
          <a:prstGeom prst="rect">
            <a:avLst/>
          </a:prstGeom>
          <a:noFill/>
          <a:ln>
            <a:noFill/>
          </a:ln>
        </p:spPr>
        <p:txBody>
          <a:bodyPr spcFirstLastPara="1" wrap="square" lIns="91425" tIns="45700" rIns="91425" bIns="45700" anchor="b" anchorCtr="0">
            <a:no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stStyle>
          <a:p>
            <a:pPr>
              <a:buSzPts val="3600"/>
            </a:pPr>
            <a:r>
              <a:rPr lang="en-US" sz="5700" dirty="0" smtClean="0">
                <a:solidFill>
                  <a:schemeClr val="bg1"/>
                </a:solidFill>
              </a:rPr>
              <a:t>Thank you!</a:t>
            </a:r>
            <a:r>
              <a:rPr lang="en-US" sz="5700" dirty="0">
                <a:solidFill>
                  <a:schemeClr val="bg1"/>
                </a:solidFill>
              </a:rPr>
              <a:t/>
            </a:r>
            <a:br>
              <a:rPr lang="en-US" sz="5700" dirty="0">
                <a:solidFill>
                  <a:schemeClr val="bg1"/>
                </a:solidFill>
              </a:rPr>
            </a:br>
            <a:endParaRPr lang="en-US" sz="3600" dirty="0">
              <a:solidFill>
                <a:schemeClr val="bg1"/>
              </a:solidFill>
            </a:endParaRPr>
          </a:p>
          <a:p>
            <a:pPr>
              <a:buSzPts val="3600"/>
            </a:pPr>
            <a:endParaRPr lang="en-US" sz="3600" dirty="0">
              <a:solidFill>
                <a:schemeClr val="bg1"/>
              </a:solidFill>
            </a:endParaRPr>
          </a:p>
        </p:txBody>
      </p:sp>
      <p:sp>
        <p:nvSpPr>
          <p:cNvPr id="8" name="Google Shape;71;p1">
            <a:extLst>
              <a:ext uri="{FF2B5EF4-FFF2-40B4-BE49-F238E27FC236}">
                <a16:creationId xmlns:a16="http://schemas.microsoft.com/office/drawing/2014/main" id="{75C01300-7E7B-454A-B9E9-A1E950401D91}"/>
              </a:ext>
            </a:extLst>
          </p:cNvPr>
          <p:cNvSpPr txBox="1">
            <a:spLocks/>
          </p:cNvSpPr>
          <p:nvPr/>
        </p:nvSpPr>
        <p:spPr>
          <a:xfrm>
            <a:off x="897272" y="5360938"/>
            <a:ext cx="4572710" cy="166577"/>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200"/>
              <a:buFont typeface="Calibri"/>
              <a:buNone/>
            </a:pPr>
            <a:r>
              <a:rPr lang="en-US" dirty="0">
                <a:solidFill>
                  <a:schemeClr val="bg1"/>
                </a:solidFill>
                <a:hlinkClick r:id="rId2"/>
              </a:rPr>
              <a:t>P</a:t>
            </a:r>
            <a:r>
              <a:rPr lang="en-US" dirty="0" smtClean="0">
                <a:solidFill>
                  <a:schemeClr val="bg1"/>
                </a:solidFill>
                <a:hlinkClick r:id="rId2"/>
              </a:rPr>
              <a:t>DF URL</a:t>
            </a:r>
            <a:endParaRPr lang="en-US" dirty="0" smtClean="0">
              <a:solidFill>
                <a:schemeClr val="bg1"/>
              </a:solidFill>
            </a:endParaRPr>
          </a:p>
          <a:p>
            <a:pPr marL="0" indent="0">
              <a:spcBef>
                <a:spcPts val="0"/>
              </a:spcBef>
              <a:buClr>
                <a:schemeClr val="lt1"/>
              </a:buClr>
              <a:buSzPts val="1200"/>
              <a:buFont typeface="Calibri"/>
              <a:buNone/>
            </a:pPr>
            <a:r>
              <a:rPr lang="en-US" sz="2000" dirty="0" smtClean="0">
                <a:solidFill>
                  <a:schemeClr val="bg1"/>
                </a:solidFill>
                <a:hlinkClick r:id="rId3"/>
              </a:rPr>
              <a:t>https://linkedin.com/in/brentcarpenetti</a:t>
            </a:r>
            <a:endParaRPr lang="en-US" sz="2000" dirty="0" smtClean="0">
              <a:solidFill>
                <a:schemeClr val="bg1"/>
              </a:solidFill>
            </a:endParaRPr>
          </a:p>
          <a:p>
            <a:pPr marL="0" indent="0">
              <a:spcBef>
                <a:spcPts val="0"/>
              </a:spcBef>
              <a:buClr>
                <a:schemeClr val="lt1"/>
              </a:buClr>
              <a:buSzPts val="1200"/>
              <a:buFont typeface="Calibri"/>
              <a:buNone/>
            </a:pPr>
            <a:r>
              <a:rPr lang="en-US" sz="2000" dirty="0" smtClean="0">
                <a:solidFill>
                  <a:schemeClr val="bg1"/>
                </a:solidFill>
                <a:hlinkClick r:id="rId4"/>
              </a:rPr>
              <a:t>https://aka.ms/hiram</a:t>
            </a:r>
            <a:endParaRPr lang="en-US" sz="2000" dirty="0" smtClean="0">
              <a:solidFill>
                <a:schemeClr val="bg1"/>
              </a:solidFill>
            </a:endParaRPr>
          </a:p>
        </p:txBody>
      </p:sp>
      <p:pic>
        <p:nvPicPr>
          <p:cNvPr id="10" name="Picture 9">
            <a:extLst>
              <a:ext uri="{FF2B5EF4-FFF2-40B4-BE49-F238E27FC236}">
                <a16:creationId xmlns:a16="http://schemas.microsoft.com/office/drawing/2014/main" id="{33090E8A-2918-9F48-9E85-E9B684CFA1C0}"/>
              </a:ext>
            </a:extLst>
          </p:cNvPr>
          <p:cNvPicPr>
            <a:picLocks noChangeAspect="1"/>
          </p:cNvPicPr>
          <p:nvPr/>
        </p:nvPicPr>
        <p:blipFill>
          <a:blip r:embed="rId5"/>
          <a:stretch>
            <a:fillRect/>
          </a:stretch>
        </p:blipFill>
        <p:spPr>
          <a:xfrm>
            <a:off x="0" y="6353249"/>
            <a:ext cx="12192000" cy="504751"/>
          </a:xfrm>
          <a:prstGeom prst="rect">
            <a:avLst/>
          </a:prstGeom>
        </p:spPr>
      </p:pic>
      <p:pic>
        <p:nvPicPr>
          <p:cNvPr id="12" name="Picture 11">
            <a:extLst>
              <a:ext uri="{FF2B5EF4-FFF2-40B4-BE49-F238E27FC236}">
                <a16:creationId xmlns:a16="http://schemas.microsoft.com/office/drawing/2014/main" id="{F507B42F-21DE-DE49-BA3C-01FC1FFF54A7}"/>
              </a:ext>
            </a:extLst>
          </p:cNvPr>
          <p:cNvPicPr>
            <a:picLocks noChangeAspect="1"/>
          </p:cNvPicPr>
          <p:nvPr/>
        </p:nvPicPr>
        <p:blipFill>
          <a:blip r:embed="rId6"/>
          <a:stretch>
            <a:fillRect/>
          </a:stretch>
        </p:blipFill>
        <p:spPr>
          <a:xfrm>
            <a:off x="969192" y="446330"/>
            <a:ext cx="2366324" cy="1047399"/>
          </a:xfrm>
          <a:prstGeom prst="rect">
            <a:avLst/>
          </a:prstGeom>
        </p:spPr>
      </p:pic>
      <p:sp>
        <p:nvSpPr>
          <p:cNvPr id="9" name="Google Shape;70;p1">
            <a:extLst>
              <a:ext uri="{FF2B5EF4-FFF2-40B4-BE49-F238E27FC236}">
                <a16:creationId xmlns:a16="http://schemas.microsoft.com/office/drawing/2014/main" id="{403CB82E-8066-974A-A123-CB0DE265416A}"/>
              </a:ext>
            </a:extLst>
          </p:cNvPr>
          <p:cNvSpPr txBox="1">
            <a:spLocks/>
          </p:cNvSpPr>
          <p:nvPr/>
        </p:nvSpPr>
        <p:spPr>
          <a:xfrm>
            <a:off x="7492342" y="5046613"/>
            <a:ext cx="6007273" cy="1368371"/>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300"/>
              <a:buFont typeface="Arial" panose="020B0604020202020204" pitchFamily="34" charset="0"/>
              <a:buNone/>
            </a:pPr>
            <a:r>
              <a:rPr lang="en-US" sz="3500" dirty="0">
                <a:solidFill>
                  <a:schemeClr val="bg1"/>
                </a:solidFill>
              </a:rPr>
              <a:t>Presenters: </a:t>
            </a:r>
          </a:p>
          <a:p>
            <a:pPr marL="0" indent="0">
              <a:spcBef>
                <a:spcPts val="0"/>
              </a:spcBef>
              <a:buSzPts val="1300"/>
              <a:buNone/>
            </a:pPr>
            <a:r>
              <a:rPr lang="en-US" sz="1700" dirty="0">
                <a:solidFill>
                  <a:schemeClr val="bg1"/>
                </a:solidFill>
              </a:rPr>
              <a:t>Brent Carpenetti; </a:t>
            </a:r>
            <a:r>
              <a:rPr lang="en-US" sz="1700" dirty="0" smtClean="0">
                <a:solidFill>
                  <a:schemeClr val="bg1"/>
                </a:solidFill>
              </a:rPr>
              <a:t>Senior Actuary, Hannover Re</a:t>
            </a:r>
            <a:endParaRPr lang="en-US" sz="1700" dirty="0">
              <a:solidFill>
                <a:schemeClr val="bg1"/>
              </a:solidFill>
            </a:endParaRPr>
          </a:p>
          <a:p>
            <a:pPr marL="0" indent="0">
              <a:spcBef>
                <a:spcPts val="0"/>
              </a:spcBef>
              <a:buSzPts val="1300"/>
              <a:buNone/>
            </a:pPr>
            <a:r>
              <a:rPr lang="en-US" sz="1700" dirty="0">
                <a:solidFill>
                  <a:schemeClr val="bg1"/>
                </a:solidFill>
              </a:rPr>
              <a:t>Hiram Fleitas; Senior Customer </a:t>
            </a:r>
            <a:r>
              <a:rPr lang="en-US" sz="1700" dirty="0" smtClean="0">
                <a:solidFill>
                  <a:schemeClr val="bg1"/>
                </a:solidFill>
              </a:rPr>
              <a:t>Engineer, Microsoft</a:t>
            </a:r>
            <a:endParaRPr lang="en-US" sz="1700" dirty="0">
              <a:solidFill>
                <a:schemeClr val="bg1"/>
              </a:solidFill>
            </a:endParaRPr>
          </a:p>
          <a:p>
            <a:pPr marL="0" indent="0">
              <a:spcBef>
                <a:spcPts val="0"/>
              </a:spcBef>
              <a:buSzPts val="1300"/>
              <a:buNone/>
            </a:pPr>
            <a:endParaRPr lang="en-US" sz="1400" dirty="0">
              <a:solidFill>
                <a:schemeClr val="bg1"/>
              </a:solidFill>
            </a:endParaRPr>
          </a:p>
          <a:p>
            <a:pPr marL="0" indent="0">
              <a:spcBef>
                <a:spcPts val="0"/>
              </a:spcBef>
              <a:buSzPts val="1300"/>
            </a:pPr>
            <a:endParaRPr lang="en-US" dirty="0"/>
          </a:p>
        </p:txBody>
      </p:sp>
    </p:spTree>
    <p:extLst>
      <p:ext uri="{BB962C8B-B14F-4D97-AF65-F5344CB8AC3E}">
        <p14:creationId xmlns:p14="http://schemas.microsoft.com/office/powerpoint/2010/main" val="2078985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What is Synapse Analytics?</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lstStyle/>
          <a:p>
            <a:pPr marL="0" lvl="0" indent="0">
              <a:buNone/>
            </a:pPr>
            <a:r>
              <a:rPr lang="en-US" dirty="0"/>
              <a:t>Synapse is a limitless analytics service that brings together data integration, enterprise data warehousing, and big data analytics. It gives you the freedom to query data on your terms, using either </a:t>
            </a:r>
            <a:r>
              <a:rPr lang="en-US" dirty="0" err="1"/>
              <a:t>serverless</a:t>
            </a:r>
            <a:r>
              <a:rPr lang="en-US" dirty="0"/>
              <a:t> or dedicated resources—at scale. Azure Synapse brings these worlds together with a unified experience to ingest, explore, prepare, and serve data for immediate BI and machine learning needs.</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6</a:t>
            </a:fld>
            <a:endParaRPr lang="en-US" dirty="0"/>
          </a:p>
        </p:txBody>
      </p:sp>
    </p:spTree>
    <p:extLst>
      <p:ext uri="{BB962C8B-B14F-4D97-AF65-F5344CB8AC3E}">
        <p14:creationId xmlns:p14="http://schemas.microsoft.com/office/powerpoint/2010/main" val="1836576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lnSpcReduction="10000"/>
          </a:bodyPr>
          <a:lstStyle/>
          <a:p>
            <a:pPr marL="0" indent="0">
              <a:lnSpc>
                <a:spcPct val="100000"/>
              </a:lnSpc>
              <a:spcBef>
                <a:spcPts val="0"/>
              </a:spcBef>
              <a:buNone/>
            </a:pPr>
            <a:r>
              <a:rPr lang="en-US" dirty="0"/>
              <a:t>10M+ Simulations * 100s Perspectives </a:t>
            </a:r>
          </a:p>
          <a:p>
            <a:pPr>
              <a:lnSpc>
                <a:spcPct val="100000"/>
              </a:lnSpc>
              <a:spcBef>
                <a:spcPts val="0"/>
              </a:spcBef>
            </a:pPr>
            <a:r>
              <a:rPr lang="en-US" dirty="0"/>
              <a:t>Spreadsheets cannot mange the data size.</a:t>
            </a:r>
          </a:p>
          <a:p>
            <a:pPr>
              <a:lnSpc>
                <a:spcPct val="100000"/>
              </a:lnSpc>
              <a:spcBef>
                <a:spcPts val="0"/>
              </a:spcBef>
            </a:pPr>
            <a:r>
              <a:rPr lang="en-US" dirty="0"/>
              <a:t>Database servers lack adv. statistical functions.</a:t>
            </a:r>
          </a:p>
          <a:p>
            <a:pPr>
              <a:lnSpc>
                <a:spcPct val="100000"/>
              </a:lnSpc>
              <a:spcBef>
                <a:spcPts val="0"/>
              </a:spcBef>
            </a:pPr>
            <a:r>
              <a:rPr lang="en-US" dirty="0"/>
              <a:t>R-language and library versions hinder collaboration between actuaries.</a:t>
            </a:r>
          </a:p>
          <a:p>
            <a:pPr marL="0" indent="0">
              <a:lnSpc>
                <a:spcPct val="100000"/>
              </a:lnSpc>
              <a:spcBef>
                <a:spcPts val="0"/>
              </a:spcBef>
              <a:buNone/>
            </a:pPr>
            <a:endParaRPr lang="en-US" dirty="0"/>
          </a:p>
          <a:p>
            <a:pPr marL="0" indent="0">
              <a:lnSpc>
                <a:spcPct val="100000"/>
              </a:lnSpc>
              <a:spcBef>
                <a:spcPts val="0"/>
              </a:spcBef>
              <a:buNone/>
            </a:pPr>
            <a:r>
              <a:rPr lang="en-US" dirty="0"/>
              <a:t>Business processes often experience delays</a:t>
            </a:r>
          </a:p>
          <a:p>
            <a:pPr>
              <a:lnSpc>
                <a:spcPct val="100000"/>
              </a:lnSpc>
              <a:spcBef>
                <a:spcPts val="0"/>
              </a:spcBef>
            </a:pPr>
            <a:r>
              <a:rPr lang="en-US" dirty="0"/>
              <a:t>Excel VBA(s) fall short of real automation.</a:t>
            </a:r>
          </a:p>
          <a:p>
            <a:pPr>
              <a:lnSpc>
                <a:spcPct val="100000"/>
              </a:lnSpc>
              <a:spcBef>
                <a:spcPts val="0"/>
              </a:spcBef>
            </a:pPr>
            <a:r>
              <a:rPr lang="en-US" dirty="0"/>
              <a:t>Actuarial code is not programmatically DRY (Don't Repeat Yourself).</a:t>
            </a:r>
          </a:p>
          <a:p>
            <a:pPr>
              <a:lnSpc>
                <a:spcPct val="100000"/>
              </a:lnSpc>
              <a:spcBef>
                <a:spcPts val="0"/>
              </a:spcBef>
            </a:pPr>
            <a:r>
              <a:rPr lang="en-US" dirty="0"/>
              <a:t>Actuaries lack collaboration with IT.</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7</a:t>
            </a:fld>
            <a:endParaRPr lang="en-US" dirty="0"/>
          </a:p>
        </p:txBody>
      </p:sp>
      <p:sp>
        <p:nvSpPr>
          <p:cNvPr id="4" name="TextBox 3"/>
          <p:cNvSpPr txBox="1"/>
          <p:nvPr/>
        </p:nvSpPr>
        <p:spPr>
          <a:xfrm>
            <a:off x="838200" y="6040537"/>
            <a:ext cx="10515600" cy="307777"/>
          </a:xfrm>
          <a:prstGeom prst="rect">
            <a:avLst/>
          </a:prstGeom>
          <a:noFill/>
        </p:spPr>
        <p:txBody>
          <a:bodyPr wrap="square" rtlCol="0">
            <a:spAutoFit/>
          </a:bodyPr>
          <a:lstStyle/>
          <a:p>
            <a:r>
              <a:rPr lang="en-GB" sz="1400" dirty="0"/>
              <a:t>Ref: </a:t>
            </a:r>
            <a:r>
              <a:rPr lang="en-US" sz="1400" dirty="0">
                <a:hlinkClick r:id="rId2"/>
              </a:rPr>
              <a:t>https://support.microsoft.com/office/excel-specifications-and-limits-1672b34d-7043-467e-8e27-269d656771c3</a:t>
            </a:r>
            <a:endParaRPr lang="en-GB" sz="1400" dirty="0"/>
          </a:p>
        </p:txBody>
      </p:sp>
    </p:spTree>
    <p:extLst>
      <p:ext uri="{BB962C8B-B14F-4D97-AF65-F5344CB8AC3E}">
        <p14:creationId xmlns:p14="http://schemas.microsoft.com/office/powerpoint/2010/main" val="571601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a:bodyPr>
          <a:lstStyle/>
          <a:p>
            <a:pPr marL="0" indent="0">
              <a:lnSpc>
                <a:spcPct val="100000"/>
              </a:lnSpc>
              <a:spcBef>
                <a:spcPts val="0"/>
              </a:spcBef>
              <a:buNone/>
            </a:pPr>
            <a:r>
              <a:rPr lang="en-US" dirty="0"/>
              <a:t>Legacy workflows do not drive performance</a:t>
            </a:r>
          </a:p>
          <a:p>
            <a:pPr>
              <a:lnSpc>
                <a:spcPct val="100000"/>
              </a:lnSpc>
              <a:spcBef>
                <a:spcPts val="0"/>
              </a:spcBef>
            </a:pPr>
            <a:r>
              <a:rPr lang="en-US" dirty="0"/>
              <a:t>Process owners are consumed with operations. </a:t>
            </a:r>
          </a:p>
          <a:p>
            <a:pPr>
              <a:lnSpc>
                <a:spcPct val="100000"/>
              </a:lnSpc>
              <a:spcBef>
                <a:spcPts val="0"/>
              </a:spcBef>
            </a:pPr>
            <a:r>
              <a:rPr lang="en-US" dirty="0"/>
              <a:t>Little availability to evaluate outcomes.</a:t>
            </a:r>
          </a:p>
          <a:p>
            <a:pPr>
              <a:lnSpc>
                <a:spcPct val="100000"/>
              </a:lnSpc>
              <a:spcBef>
                <a:spcPts val="0"/>
              </a:spcBef>
            </a:pPr>
            <a:r>
              <a:rPr lang="en-US" dirty="0"/>
              <a:t>Teams are unable to achieve new opportunities.</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8</a:t>
            </a:fld>
            <a:endParaRPr lang="en-US" dirty="0"/>
          </a:p>
        </p:txBody>
      </p:sp>
    </p:spTree>
    <p:extLst>
      <p:ext uri="{BB962C8B-B14F-4D97-AF65-F5344CB8AC3E}">
        <p14:creationId xmlns:p14="http://schemas.microsoft.com/office/powerpoint/2010/main" val="1211086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fontScale="92500" lnSpcReduction="10000"/>
          </a:bodyPr>
          <a:lstStyle/>
          <a:p>
            <a:pPr marL="0" indent="0">
              <a:buNone/>
              <a:defRPr/>
            </a:pPr>
            <a:r>
              <a:rPr lang="en-US" dirty="0">
                <a:gradFill>
                  <a:gsLst>
                    <a:gs pos="0">
                      <a:schemeClr val="tx1"/>
                    </a:gs>
                    <a:gs pos="100000">
                      <a:schemeClr val="tx1"/>
                    </a:gs>
                  </a:gsLst>
                  <a:lin ang="5400000" scaled="1"/>
                </a:gradFill>
              </a:rPr>
              <a:t>Modernize intelligent R &amp; SQL</a:t>
            </a:r>
          </a:p>
          <a:p>
            <a:pPr marL="514350" indent="-514350">
              <a:defRPr/>
            </a:pPr>
            <a:r>
              <a:rPr lang="en-US" sz="2400" dirty="0">
                <a:gradFill>
                  <a:gsLst>
                    <a:gs pos="0">
                      <a:schemeClr val="tx1"/>
                    </a:gs>
                    <a:gs pos="100000">
                      <a:schemeClr val="tx1"/>
                    </a:gs>
                  </a:gsLst>
                  <a:lin ang="5400000" scaled="1"/>
                </a:gradFill>
              </a:rPr>
              <a:t>R is best used for model or statistics heavy workloads</a:t>
            </a:r>
          </a:p>
          <a:p>
            <a:pPr marL="514350" indent="-514350">
              <a:defRPr/>
            </a:pPr>
            <a:r>
              <a:rPr lang="en-US" sz="2400" dirty="0">
                <a:gradFill>
                  <a:gsLst>
                    <a:gs pos="0">
                      <a:schemeClr val="tx1"/>
                    </a:gs>
                    <a:gs pos="100000">
                      <a:schemeClr val="tx1"/>
                    </a:gs>
                  </a:gsLst>
                  <a:lin ang="5400000" scaled="1"/>
                </a:gradFill>
              </a:rPr>
              <a:t>SQL is best used for data management workloads</a:t>
            </a:r>
          </a:p>
          <a:p>
            <a:pPr marL="0" indent="0">
              <a:buNone/>
              <a:defRPr/>
            </a:pPr>
            <a:r>
              <a:rPr lang="en-US" dirty="0">
                <a:gradFill>
                  <a:gsLst>
                    <a:gs pos="0">
                      <a:schemeClr val="tx1"/>
                    </a:gs>
                    <a:gs pos="100000">
                      <a:schemeClr val="tx1"/>
                    </a:gs>
                  </a:gsLst>
                  <a:lin ang="5400000" scaled="1"/>
                </a:gradFill>
              </a:rPr>
              <a:t>Collaborate with Azure DevOps or GitHub</a:t>
            </a:r>
          </a:p>
          <a:p>
            <a:pPr marL="514350" indent="-514350">
              <a:defRPr/>
            </a:pPr>
            <a:r>
              <a:rPr lang="en-US" sz="2400" dirty="0">
                <a:gradFill>
                  <a:gsLst>
                    <a:gs pos="0">
                      <a:schemeClr val="tx1"/>
                    </a:gs>
                    <a:gs pos="100000">
                      <a:schemeClr val="tx1"/>
                    </a:gs>
                  </a:gsLst>
                  <a:lin ang="5400000" scaled="1"/>
                </a:gradFill>
              </a:rPr>
              <a:t>Code management to decrease knowledge silos</a:t>
            </a:r>
          </a:p>
          <a:p>
            <a:pPr marL="514350" indent="-514350">
              <a:defRPr/>
            </a:pPr>
            <a:r>
              <a:rPr lang="en-US" sz="2400" dirty="0">
                <a:gradFill>
                  <a:gsLst>
                    <a:gs pos="0">
                      <a:schemeClr val="tx1"/>
                    </a:gs>
                    <a:gs pos="100000">
                      <a:schemeClr val="tx1"/>
                    </a:gs>
                  </a:gsLst>
                  <a:lin ang="5400000" scaled="1"/>
                </a:gradFill>
              </a:rPr>
              <a:t>Improve activity visibility and documentation</a:t>
            </a:r>
          </a:p>
          <a:p>
            <a:pPr marL="0" indent="0">
              <a:buNone/>
              <a:defRPr/>
            </a:pPr>
            <a:r>
              <a:rPr lang="en-US" dirty="0">
                <a:gradFill>
                  <a:gsLst>
                    <a:gs pos="0">
                      <a:schemeClr val="tx1"/>
                    </a:gs>
                    <a:gs pos="100000">
                      <a:schemeClr val="tx1"/>
                    </a:gs>
                  </a:gsLst>
                  <a:lin ang="5400000" scaled="1"/>
                </a:gradFill>
              </a:rPr>
              <a:t>Automate with Azure Data Factory or Synapse Pipelines</a:t>
            </a:r>
          </a:p>
          <a:p>
            <a:pPr marL="514350" indent="-514350">
              <a:defRPr/>
            </a:pPr>
            <a:r>
              <a:rPr lang="en-US" sz="2400" dirty="0">
                <a:gradFill>
                  <a:gsLst>
                    <a:gs pos="0">
                      <a:schemeClr val="tx1"/>
                    </a:gs>
                    <a:gs pos="100000">
                      <a:schemeClr val="tx1"/>
                    </a:gs>
                  </a:gsLst>
                  <a:lin ang="5400000" scaled="1"/>
                </a:gradFill>
              </a:rPr>
              <a:t>Expose flows to teams</a:t>
            </a:r>
          </a:p>
          <a:p>
            <a:pPr marL="514350" indent="-514350">
              <a:defRPr/>
            </a:pPr>
            <a:r>
              <a:rPr lang="en-US" sz="2400" dirty="0">
                <a:gradFill>
                  <a:gsLst>
                    <a:gs pos="0">
                      <a:schemeClr val="tx1"/>
                    </a:gs>
                    <a:gs pos="100000">
                      <a:schemeClr val="tx1"/>
                    </a:gs>
                  </a:gsLst>
                  <a:lin ang="5400000" scaled="1"/>
                </a:gradFill>
              </a:rPr>
              <a:t>Enable real-time monitoring and completion tracking</a:t>
            </a:r>
          </a:p>
          <a:p>
            <a:pPr marL="0" indent="0">
              <a:buNone/>
              <a:defRPr/>
            </a:pPr>
            <a:r>
              <a:rPr lang="en-US" dirty="0">
                <a:gradFill>
                  <a:gsLst>
                    <a:gs pos="0">
                      <a:schemeClr val="tx1"/>
                    </a:gs>
                    <a:gs pos="100000">
                      <a:schemeClr val="tx1"/>
                    </a:gs>
                  </a:gsLst>
                  <a:lin ang="5400000" scaled="1"/>
                </a:gradFill>
              </a:rPr>
              <a:t>Unify the experience with Azure Synapse</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9</a:t>
            </a:fld>
            <a:endParaRPr lang="en-US" dirty="0"/>
          </a:p>
        </p:txBody>
      </p:sp>
    </p:spTree>
    <p:extLst>
      <p:ext uri="{BB962C8B-B14F-4D97-AF65-F5344CB8AC3E}">
        <p14:creationId xmlns:p14="http://schemas.microsoft.com/office/powerpoint/2010/main" val="2155029140"/>
      </p:ext>
    </p:extLst>
  </p:cSld>
  <p:clrMapOvr>
    <a:masterClrMapping/>
  </p:clrMapOvr>
</p:sld>
</file>

<file path=ppt/theme/theme1.xml><?xml version="1.0" encoding="utf-8"?>
<a:theme xmlns:a="http://schemas.openxmlformats.org/drawingml/2006/main" name="SOA_presentation_template">
  <a:themeElements>
    <a:clrScheme name="SOA Brand Colors">
      <a:dk1>
        <a:srgbClr val="000000"/>
      </a:dk1>
      <a:lt1>
        <a:sysClr val="window" lastClr="FFFFFF"/>
      </a:lt1>
      <a:dk2>
        <a:srgbClr val="024D7C"/>
      </a:dk2>
      <a:lt2>
        <a:srgbClr val="BEBBBA"/>
      </a:lt2>
      <a:accent1>
        <a:srgbClr val="024D7C"/>
      </a:accent1>
      <a:accent2>
        <a:srgbClr val="77C4D5"/>
      </a:accent2>
      <a:accent3>
        <a:srgbClr val="D23138"/>
      </a:accent3>
      <a:accent4>
        <a:srgbClr val="FDCE07"/>
      </a:accent4>
      <a:accent5>
        <a:srgbClr val="BABF33"/>
      </a:accent5>
      <a:accent6>
        <a:srgbClr val="E27F26"/>
      </a:accent6>
      <a:hlink>
        <a:srgbClr val="D23138"/>
      </a:hlink>
      <a:folHlink>
        <a:srgbClr val="77C4D5"/>
      </a:folHlink>
    </a:clrScheme>
    <a:fontScheme name="SOA Brand Fonts">
      <a:majorFont>
        <a:latin typeface="Calibri"/>
        <a:ea typeface=""/>
        <a:cs typeface=""/>
      </a:majorFont>
      <a:minorFont>
        <a:latin typeface="Calibr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A420DED-2B51-B349-AC68-55C5A7B47DE2}" vid="{749E6D58-9F36-BF41-B512-6B7DB0A451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BEB416B-6015-E944-B977-F110BFCB14C5}">
  <we:reference id="wa200000729" version="3.9.283.0" store="en-US" storeType="OMEX"/>
  <we:alternateReferences>
    <we:reference id="WA200000729" version="3.9.283.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1743</TotalTime>
  <Words>1167</Words>
  <Application>Microsoft Office PowerPoint</Application>
  <PresentationFormat>Widescreen</PresentationFormat>
  <Paragraphs>215</Paragraphs>
  <Slides>52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Calibri Light</vt:lpstr>
      <vt:lpstr>SOA_presentation_template</vt:lpstr>
      <vt:lpstr>PowerPoint Presentation</vt:lpstr>
      <vt:lpstr>Brent Carpenetti Senior Actuary, Risk Management Hannover Re https://linkedin.com/in/brentcarpenetti</vt:lpstr>
      <vt:lpstr>SOA Antitrust Compliance Guidelines</vt:lpstr>
      <vt:lpstr>Presentation Disclaimer</vt:lpstr>
      <vt:lpstr>What is Solvency II?</vt:lpstr>
      <vt:lpstr>What is Synapse Analytics?</vt:lpstr>
      <vt:lpstr>Why?</vt:lpstr>
      <vt:lpstr>Why?</vt:lpstr>
      <vt:lpstr>How?</vt:lpstr>
      <vt:lpstr>AGENDA</vt:lpstr>
      <vt:lpstr>DEMO 1</vt:lpstr>
      <vt:lpstr>PowerPoint Presentation</vt:lpstr>
      <vt:lpstr>PowerPoint Presentation</vt:lpstr>
      <vt:lpstr>PowerPoint Presentation</vt:lpstr>
      <vt:lpstr>PowerPoint Presentation</vt:lpstr>
      <vt:lpstr>PowerPoint Presentation</vt:lpstr>
      <vt:lpstr>Resources Demo 1</vt:lpstr>
      <vt:lpstr>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 Demo 2</vt:lpstr>
      <vt:lpstr>DEMO 3</vt:lpstr>
      <vt:lpstr>PowerPoint Presentation</vt:lpstr>
      <vt:lpstr>Pipeline: Publish Solvency II Model</vt:lpstr>
      <vt:lpstr>Cont’d </vt:lpstr>
      <vt:lpstr>Solvency II Impact: Effective Responses</vt:lpstr>
      <vt:lpstr>PowerPoint Presentation</vt:lpstr>
      <vt:lpstr>PowerPoint Presentation</vt:lpstr>
      <vt:lpstr>Tips and Tricks</vt:lpstr>
      <vt:lpstr>PowerPoint Presentation</vt:lpstr>
      <vt:lpstr>PowerPoint Presentation</vt:lpstr>
      <vt:lpstr>Resources Demo 3</vt:lpstr>
      <vt:lpstr>BONUS</vt:lpstr>
      <vt:lpstr>PowerPoint Presentation</vt:lpstr>
      <vt:lpstr>PowerPoint Presentation</vt:lpstr>
      <vt:lpstr>PowerPoint Presentation</vt:lpstr>
      <vt:lpstr>PowerPoint Presentation</vt:lpstr>
      <vt:lpstr>PowerPoint Presentation</vt:lpstr>
      <vt:lpstr>PowerPoint Presentation</vt:lpstr>
      <vt:lpstr>Fill Out the Evaluation and Claim Your CPD Credits</vt:lpstr>
      <vt:lpstr>Download Slides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Wojcik</dc:creator>
  <cp:lastModifiedBy>Brent Carpenetti</cp:lastModifiedBy>
  <cp:revision>115</cp:revision>
  <cp:lastPrinted>2015-07-27T19:55:15Z</cp:lastPrinted>
  <dcterms:created xsi:type="dcterms:W3CDTF">2019-07-02T19:27:58Z</dcterms:created>
  <dcterms:modified xsi:type="dcterms:W3CDTF">2021-09-28T14:51:29Z</dcterms:modified>
</cp:coreProperties>
</file>